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7" r:id="rId42"/>
    <p:sldId id="298" r:id="rId43"/>
    <p:sldId id="299" r:id="rId44"/>
    <p:sldId id="300" r:id="rId45"/>
    <p:sldId id="301" r:id="rId46"/>
    <p:sldId id="302" r:id="rId47"/>
  </p:sldIdLst>
  <p:sldSz cx="10691813" cy="7559675"/>
  <p:notesSz cx="7559675" cy="10691813"/>
  <p:embeddedFontLst>
    <p:embeddedFont>
      <p:font typeface="Prompt" panose="020B0604020202020204" charset="-34"/>
      <p:regular r:id="rId49"/>
      <p:bold r:id="rId50"/>
      <p:italic r:id="rId51"/>
      <p:boldItalic r:id="rId52"/>
    </p:embeddedFont>
    <p:embeddedFont>
      <p:font typeface="Raleway" panose="020B0604020202020204" charset="0"/>
      <p:regular r:id="rId53"/>
      <p:bold r:id="rId54"/>
      <p:italic r:id="rId55"/>
      <p:boldItalic r:id="rId56"/>
    </p:embeddedFont>
    <p:embeddedFont>
      <p:font typeface="Prompt SemiBold" panose="020B0604020202020204" charset="-34"/>
      <p:regular r:id="rId57"/>
      <p:bold r:id="rId58"/>
      <p:italic r:id="rId59"/>
      <p:boldItalic r:id="rId60"/>
    </p:embeddedFont>
    <p:embeddedFont>
      <p:font typeface="Raleway ExtraBold" panose="020B0604020202020204" charset="0"/>
      <p:bold r:id="rId61"/>
      <p:boldItalic r:id="rId6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1533"/>
    <a:srgbClr val="595959"/>
    <a:srgbClr val="C4E59F"/>
    <a:srgbClr val="85DFFF"/>
    <a:srgbClr val="FF7575"/>
    <a:srgbClr val="FF5050"/>
    <a:srgbClr val="FFFF99"/>
    <a:srgbClr val="F6D476"/>
    <a:srgbClr val="3FADFF"/>
    <a:srgbClr val="E89C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18" autoAdjust="0"/>
    <p:restoredTop sz="94660"/>
  </p:normalViewPr>
  <p:slideViewPr>
    <p:cSldViewPr snapToGrid="0">
      <p:cViewPr varScale="1">
        <p:scale>
          <a:sx n="78" d="100"/>
          <a:sy n="78" d="100"/>
        </p:scale>
        <p:origin x="1590" y="150"/>
      </p:cViewPr>
      <p:guideLst>
        <p:guide orient="horz" pos="2381"/>
        <p:guide pos="3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font" Target="fonts/font2.fntdata"/><Relationship Id="rId55" Type="http://schemas.openxmlformats.org/officeDocument/2006/relationships/font" Target="fonts/font7.fntdata"/><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5.fntdata"/><Relationship Id="rId58" Type="http://schemas.openxmlformats.org/officeDocument/2006/relationships/font" Target="fonts/font10.fntdata"/><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13.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openxmlformats.org/officeDocument/2006/relationships/font" Target="fonts/font8.fntdata"/><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6.fntdata"/><Relationship Id="rId62"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57" Type="http://schemas.openxmlformats.org/officeDocument/2006/relationships/font" Target="fonts/font9.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4.fntdata"/><Relationship Id="rId60" Type="http://schemas.openxmlformats.org/officeDocument/2006/relationships/font" Target="fonts/font12.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pexels.com/@june-intharoek-869889?utm_content=attributionCopyText&amp;utm_medium=referral&amp;utm_source=pexels"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www.pexels.com/photo/boy-and-girl-sitting-on-bench-toy-1767434/?utm_content=attributionCopyText&amp;utm_medium=referral&amp;utm_source=pexels"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independent.co.uk/news/media/tv-radio/school-children-jobs-men-women-tv-show-cbeebies-bitz-and-bob-cbeebies-a8250906.html"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theguardian.com/commentisfree/2016/mar/23/gender-fluid-generation-young-people-male-female-trans"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US" dirty="0"/>
              <a:t>Photo by </a:t>
            </a:r>
            <a:r>
              <a:rPr lang="en-US" dirty="0">
                <a:hlinkClick r:id="rId3"/>
              </a:rPr>
              <a:t>June </a:t>
            </a:r>
            <a:r>
              <a:rPr lang="en-US" dirty="0" err="1">
                <a:hlinkClick r:id="rId3"/>
              </a:rPr>
              <a:t>Intharoek</a:t>
            </a:r>
            <a:r>
              <a:rPr lang="en-US" dirty="0"/>
              <a:t> from </a:t>
            </a:r>
            <a:r>
              <a:rPr lang="en-US" dirty="0" err="1">
                <a:hlinkClick r:id="rId4"/>
              </a:rPr>
              <a:t>Pexels</a:t>
            </a:r>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17</a:t>
            </a:fld>
            <a:endParaRPr lang="en-GB"/>
          </a:p>
        </p:txBody>
      </p:sp>
    </p:spTree>
    <p:extLst>
      <p:ext uri="{BB962C8B-B14F-4D97-AF65-F5344CB8AC3E}">
        <p14:creationId xmlns:p14="http://schemas.microsoft.com/office/powerpoint/2010/main" val="3178486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https://www.tolerance.org/classroom-resources/tolerance-lessons/what-are-gender-stereotypes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Ask students to define the word stereotype. Allow them to share a few examples of stereotypes they know. Emphasize that identifying a stereotype does not mean you believe it’s true. (Note: If students are confused about the meaning of the word stereotype, provide examples. You may clarify that a stereotype is an oversimplified and unfair belief that a group of people has particular characteristics or that all members of a group are same. So, for example, a stereotype would be that "Women are good at cleaning and cooking; Men are good at making things.”</a:t>
            </a:r>
          </a:p>
          <a:p>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24</a:t>
            </a:fld>
            <a:endParaRPr lang="en-GB"/>
          </a:p>
        </p:txBody>
      </p:sp>
    </p:spTree>
    <p:extLst>
      <p:ext uri="{BB962C8B-B14F-4D97-AF65-F5344CB8AC3E}">
        <p14:creationId xmlns:p14="http://schemas.microsoft.com/office/powerpoint/2010/main" val="25973837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https://www.channel4.com/news/clampdown-on-gender-stereotypes-in-adverts</a:t>
            </a:r>
          </a:p>
          <a:p>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25</a:t>
            </a:fld>
            <a:endParaRPr lang="en-GB"/>
          </a:p>
        </p:txBody>
      </p:sp>
    </p:spTree>
    <p:extLst>
      <p:ext uri="{BB962C8B-B14F-4D97-AF65-F5344CB8AC3E}">
        <p14:creationId xmlns:p14="http://schemas.microsoft.com/office/powerpoint/2010/main" val="22152924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a:effectLst/>
                <a:latin typeface="Fira Sans"/>
                <a:hlinkClick r:id="rId3"/>
              </a:rPr>
              <a:t>https://www.independent.co.uk/news/media/tv-radio/school-children-jobs-men-women-tv-show-cbeebies-bitz-and-bob-cbeebies-a8250906.html</a:t>
            </a:r>
            <a:endParaRPr lang="en-GB" b="1" dirty="0">
              <a:effectLst/>
              <a:latin typeface="Fira Sans"/>
            </a:endParaRPr>
          </a:p>
          <a:p>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26</a:t>
            </a:fld>
            <a:endParaRPr lang="en-GB"/>
          </a:p>
        </p:txBody>
      </p:sp>
    </p:spTree>
    <p:extLst>
      <p:ext uri="{BB962C8B-B14F-4D97-AF65-F5344CB8AC3E}">
        <p14:creationId xmlns:p14="http://schemas.microsoft.com/office/powerpoint/2010/main" val="8279169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Independent Survey https://www.independent.co.uk/news/media/tv-radio/school-children-jobs-men-women-tv-show-cbeebies-bitz-and-bob-cbeebies-a8250906.html</a:t>
            </a:r>
          </a:p>
          <a:p>
            <a:r>
              <a:rPr lang="en-GB" dirty="0"/>
              <a:t> march 2018 </a:t>
            </a:r>
          </a:p>
        </p:txBody>
      </p:sp>
      <p:sp>
        <p:nvSpPr>
          <p:cNvPr id="4" name="Slide Number Placeholder 3"/>
          <p:cNvSpPr>
            <a:spLocks noGrp="1"/>
          </p:cNvSpPr>
          <p:nvPr>
            <p:ph type="sldNum" sz="quarter" idx="10"/>
          </p:nvPr>
        </p:nvSpPr>
        <p:spPr/>
        <p:txBody>
          <a:bodyPr/>
          <a:lstStyle/>
          <a:p>
            <a:fld id="{A393D943-0977-41AF-8E34-20C77B71111A}" type="slidenum">
              <a:rPr lang="en-GB" smtClean="0"/>
              <a:t>27</a:t>
            </a:fld>
            <a:endParaRPr lang="en-GB"/>
          </a:p>
        </p:txBody>
      </p:sp>
    </p:spTree>
    <p:extLst>
      <p:ext uri="{BB962C8B-B14F-4D97-AF65-F5344CB8AC3E}">
        <p14:creationId xmlns:p14="http://schemas.microsoft.com/office/powerpoint/2010/main" val="12031046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http://uk.businessinsider.com/the-uk-is-making-gender-stereotyping-illegal-in-ads-2017-7?r=US&amp;IR=T</a:t>
            </a:r>
          </a:p>
        </p:txBody>
      </p:sp>
      <p:sp>
        <p:nvSpPr>
          <p:cNvPr id="4" name="Slide Number Placeholder 3"/>
          <p:cNvSpPr>
            <a:spLocks noGrp="1"/>
          </p:cNvSpPr>
          <p:nvPr>
            <p:ph type="sldNum" sz="quarter" idx="10"/>
          </p:nvPr>
        </p:nvSpPr>
        <p:spPr/>
        <p:txBody>
          <a:bodyPr/>
          <a:lstStyle/>
          <a:p>
            <a:fld id="{6085A839-B663-476A-A028-F12C8F750A0D}" type="slidenum">
              <a:rPr lang="en-GB" smtClean="0"/>
              <a:t>29</a:t>
            </a:fld>
            <a:endParaRPr lang="en-GB"/>
          </a:p>
        </p:txBody>
      </p:sp>
    </p:spTree>
    <p:extLst>
      <p:ext uri="{BB962C8B-B14F-4D97-AF65-F5344CB8AC3E}">
        <p14:creationId xmlns:p14="http://schemas.microsoft.com/office/powerpoint/2010/main" val="1299782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Add in equality statements </a:t>
            </a:r>
          </a:p>
        </p:txBody>
      </p:sp>
      <p:sp>
        <p:nvSpPr>
          <p:cNvPr id="4" name="Slide Number Placeholder 3"/>
          <p:cNvSpPr>
            <a:spLocks noGrp="1"/>
          </p:cNvSpPr>
          <p:nvPr>
            <p:ph type="sldNum" sz="quarter" idx="10"/>
          </p:nvPr>
        </p:nvSpPr>
        <p:spPr/>
        <p:txBody>
          <a:bodyPr/>
          <a:lstStyle/>
          <a:p>
            <a:fld id="{96DB71E8-6DCA-4B70-8932-9DCA5D92EC2D}" type="slidenum">
              <a:rPr lang="en-GB" smtClean="0"/>
              <a:t>30</a:t>
            </a:fld>
            <a:endParaRPr lang="en-GB"/>
          </a:p>
        </p:txBody>
      </p:sp>
    </p:spTree>
    <p:extLst>
      <p:ext uri="{BB962C8B-B14F-4D97-AF65-F5344CB8AC3E}">
        <p14:creationId xmlns:p14="http://schemas.microsoft.com/office/powerpoint/2010/main" val="3289221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33</a:t>
            </a:fld>
            <a:endParaRPr lang="en-GB"/>
          </a:p>
        </p:txBody>
      </p:sp>
    </p:spTree>
    <p:extLst>
      <p:ext uri="{BB962C8B-B14F-4D97-AF65-F5344CB8AC3E}">
        <p14:creationId xmlns:p14="http://schemas.microsoft.com/office/powerpoint/2010/main" val="144706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Image 1:</a:t>
            </a:r>
            <a:r>
              <a:rPr lang="en-GB" baseline="0" dirty="0"/>
              <a:t> Verizon ad</a:t>
            </a:r>
          </a:p>
          <a:p>
            <a:r>
              <a:rPr lang="en-GB" baseline="0" dirty="0"/>
              <a:t>Image 2: Always ad</a:t>
            </a:r>
          </a:p>
          <a:p>
            <a:endParaRPr lang="en-GB" baseline="0" dirty="0"/>
          </a:p>
          <a:p>
            <a:r>
              <a:rPr lang="en-GB" baseline="0" dirty="0"/>
              <a:t>Other Always video: https://www.youtube.com/watch?v=VhB3l1gCz2E</a:t>
            </a:r>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35</a:t>
            </a:fld>
            <a:endParaRPr lang="en-GB"/>
          </a:p>
        </p:txBody>
      </p:sp>
    </p:spTree>
    <p:extLst>
      <p:ext uri="{BB962C8B-B14F-4D97-AF65-F5344CB8AC3E}">
        <p14:creationId xmlns:p14="http://schemas.microsoft.com/office/powerpoint/2010/main" val="21309622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36</a:t>
            </a:fld>
            <a:endParaRPr lang="en-GB"/>
          </a:p>
        </p:txBody>
      </p:sp>
    </p:spTree>
    <p:extLst>
      <p:ext uri="{BB962C8B-B14F-4D97-AF65-F5344CB8AC3E}">
        <p14:creationId xmlns:p14="http://schemas.microsoft.com/office/powerpoint/2010/main" val="3502425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c6af311c4_0_9: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g4c6af311c4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Image from</a:t>
            </a:r>
            <a:r>
              <a:rPr lang="en-GB" baseline="0" dirty="0"/>
              <a:t> illustrator </a:t>
            </a:r>
            <a:r>
              <a:rPr lang="en-GB" dirty="0"/>
              <a:t>Katana Comics.</a:t>
            </a:r>
          </a:p>
        </p:txBody>
      </p:sp>
      <p:sp>
        <p:nvSpPr>
          <p:cNvPr id="4" name="Slide Number Placeholder 3"/>
          <p:cNvSpPr>
            <a:spLocks noGrp="1"/>
          </p:cNvSpPr>
          <p:nvPr>
            <p:ph type="sldNum" sz="quarter" idx="10"/>
          </p:nvPr>
        </p:nvSpPr>
        <p:spPr/>
        <p:txBody>
          <a:bodyPr/>
          <a:lstStyle/>
          <a:p>
            <a:fld id="{6085A839-B663-476A-A028-F12C8F750A0D}" type="slidenum">
              <a:rPr lang="en-GB" smtClean="0"/>
              <a:t>40</a:t>
            </a:fld>
            <a:endParaRPr lang="en-GB"/>
          </a:p>
        </p:txBody>
      </p:sp>
    </p:spTree>
    <p:extLst>
      <p:ext uri="{BB962C8B-B14F-4D97-AF65-F5344CB8AC3E}">
        <p14:creationId xmlns:p14="http://schemas.microsoft.com/office/powerpoint/2010/main" val="6756891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The Guardian </a:t>
            </a:r>
            <a:r>
              <a:rPr lang="en-GB" dirty="0">
                <a:hlinkClick r:id="rId3"/>
              </a:rPr>
              <a:t>https://www.theguardian.com/commentisfree/2016/mar/23/gender-fluid-generation-young-people-male-female-trans</a:t>
            </a:r>
            <a:endParaRPr lang="en-GB" dirty="0"/>
          </a:p>
          <a:p>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45</a:t>
            </a:fld>
            <a:endParaRPr lang="en-GB"/>
          </a:p>
        </p:txBody>
      </p:sp>
    </p:spTree>
    <p:extLst>
      <p:ext uri="{BB962C8B-B14F-4D97-AF65-F5344CB8AC3E}">
        <p14:creationId xmlns:p14="http://schemas.microsoft.com/office/powerpoint/2010/main" val="1770719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 name="Google Shape;9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4c7a48efbc_0_4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g4c7a48efbc_0_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Image:</a:t>
            </a:r>
            <a:r>
              <a:rPr lang="en-GB" baseline="0" dirty="0"/>
              <a:t> UNDP</a:t>
            </a:r>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6</a:t>
            </a:fld>
            <a:endParaRPr lang="en-GB"/>
          </a:p>
        </p:txBody>
      </p:sp>
    </p:spTree>
    <p:extLst>
      <p:ext uri="{BB962C8B-B14F-4D97-AF65-F5344CB8AC3E}">
        <p14:creationId xmlns:p14="http://schemas.microsoft.com/office/powerpoint/2010/main" val="1165312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Big Ideas – number</a:t>
            </a:r>
            <a:r>
              <a:rPr lang="en-GB" baseline="0" dirty="0"/>
              <a:t> 1 – What is Gender? , explaining how gender and sex differ , looking at the development of gender roles and gender identity.</a:t>
            </a:r>
          </a:p>
          <a:p>
            <a:r>
              <a:rPr lang="en-GB" baseline="0" dirty="0"/>
              <a:t>Big Idea number 2 – Looking at how gender roles are socially constructed</a:t>
            </a:r>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8</a:t>
            </a:fld>
            <a:endParaRPr lang="en-GB"/>
          </a:p>
        </p:txBody>
      </p:sp>
    </p:spTree>
    <p:extLst>
      <p:ext uri="{BB962C8B-B14F-4D97-AF65-F5344CB8AC3E}">
        <p14:creationId xmlns:p14="http://schemas.microsoft.com/office/powerpoint/2010/main" val="4214977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Image:</a:t>
            </a:r>
            <a:r>
              <a:rPr lang="en-GB" baseline="0" dirty="0"/>
              <a:t> ADB</a:t>
            </a:r>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9</a:t>
            </a:fld>
            <a:endParaRPr lang="en-GB"/>
          </a:p>
        </p:txBody>
      </p:sp>
    </p:spTree>
    <p:extLst>
      <p:ext uri="{BB962C8B-B14F-4D97-AF65-F5344CB8AC3E}">
        <p14:creationId xmlns:p14="http://schemas.microsoft.com/office/powerpoint/2010/main" val="15270660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Image: GAP ad</a:t>
            </a:r>
          </a:p>
        </p:txBody>
      </p:sp>
      <p:sp>
        <p:nvSpPr>
          <p:cNvPr id="4" name="Slide Number Placeholder 3"/>
          <p:cNvSpPr>
            <a:spLocks noGrp="1"/>
          </p:cNvSpPr>
          <p:nvPr>
            <p:ph type="sldNum" sz="quarter" idx="10"/>
          </p:nvPr>
        </p:nvSpPr>
        <p:spPr/>
        <p:txBody>
          <a:bodyPr/>
          <a:lstStyle/>
          <a:p>
            <a:fld id="{6085A839-B663-476A-A028-F12C8F750A0D}" type="slidenum">
              <a:rPr lang="en-GB" smtClean="0"/>
              <a:t>10</a:t>
            </a:fld>
            <a:endParaRPr lang="en-GB"/>
          </a:p>
        </p:txBody>
      </p:sp>
    </p:spTree>
    <p:extLst>
      <p:ext uri="{BB962C8B-B14F-4D97-AF65-F5344CB8AC3E}">
        <p14:creationId xmlns:p14="http://schemas.microsoft.com/office/powerpoint/2010/main" val="1080983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a:t>Image from: https://ameril.coetail.com/files/2014/04/top-toys_2409849b.jpg</a:t>
            </a:r>
            <a:endParaRPr lang="en-GB" dirty="0"/>
          </a:p>
        </p:txBody>
      </p:sp>
      <p:sp>
        <p:nvSpPr>
          <p:cNvPr id="4" name="Slide Number Placeholder 3"/>
          <p:cNvSpPr>
            <a:spLocks noGrp="1"/>
          </p:cNvSpPr>
          <p:nvPr>
            <p:ph type="sldNum" sz="quarter" idx="10"/>
          </p:nvPr>
        </p:nvSpPr>
        <p:spPr/>
        <p:txBody>
          <a:bodyPr/>
          <a:lstStyle/>
          <a:p>
            <a:fld id="{6085A839-B663-476A-A028-F12C8F750A0D}" type="slidenum">
              <a:rPr lang="en-GB" smtClean="0"/>
              <a:t>12</a:t>
            </a:fld>
            <a:endParaRPr lang="en-GB"/>
          </a:p>
        </p:txBody>
      </p:sp>
    </p:spTree>
    <p:extLst>
      <p:ext uri="{BB962C8B-B14F-4D97-AF65-F5344CB8AC3E}">
        <p14:creationId xmlns:p14="http://schemas.microsoft.com/office/powerpoint/2010/main" val="267431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64478" y="1094388"/>
            <a:ext cx="9963000" cy="30168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6600"/>
              <a:buNone/>
              <a:defRPr sz="6600"/>
            </a:lvl1pPr>
            <a:lvl2pPr lvl="1" algn="ctr">
              <a:lnSpc>
                <a:spcPct val="100000"/>
              </a:lnSpc>
              <a:spcBef>
                <a:spcPts val="0"/>
              </a:spcBef>
              <a:spcAft>
                <a:spcPts val="0"/>
              </a:spcAft>
              <a:buSzPts val="6600"/>
              <a:buNone/>
              <a:defRPr sz="6600"/>
            </a:lvl2pPr>
            <a:lvl3pPr lvl="2" algn="ctr">
              <a:lnSpc>
                <a:spcPct val="100000"/>
              </a:lnSpc>
              <a:spcBef>
                <a:spcPts val="0"/>
              </a:spcBef>
              <a:spcAft>
                <a:spcPts val="0"/>
              </a:spcAft>
              <a:buSzPts val="6600"/>
              <a:buNone/>
              <a:defRPr sz="6600"/>
            </a:lvl3pPr>
            <a:lvl4pPr lvl="3" algn="ctr">
              <a:lnSpc>
                <a:spcPct val="100000"/>
              </a:lnSpc>
              <a:spcBef>
                <a:spcPts val="0"/>
              </a:spcBef>
              <a:spcAft>
                <a:spcPts val="0"/>
              </a:spcAft>
              <a:buSzPts val="6600"/>
              <a:buNone/>
              <a:defRPr sz="6600"/>
            </a:lvl4pPr>
            <a:lvl5pPr lvl="4" algn="ctr">
              <a:lnSpc>
                <a:spcPct val="100000"/>
              </a:lnSpc>
              <a:spcBef>
                <a:spcPts val="0"/>
              </a:spcBef>
              <a:spcAft>
                <a:spcPts val="0"/>
              </a:spcAft>
              <a:buSzPts val="6600"/>
              <a:buNone/>
              <a:defRPr sz="6600"/>
            </a:lvl5pPr>
            <a:lvl6pPr lvl="5" algn="ctr">
              <a:lnSpc>
                <a:spcPct val="100000"/>
              </a:lnSpc>
              <a:spcBef>
                <a:spcPts val="0"/>
              </a:spcBef>
              <a:spcAft>
                <a:spcPts val="0"/>
              </a:spcAft>
              <a:buSzPts val="6600"/>
              <a:buNone/>
              <a:defRPr sz="6600"/>
            </a:lvl6pPr>
            <a:lvl7pPr lvl="6" algn="ctr">
              <a:lnSpc>
                <a:spcPct val="100000"/>
              </a:lnSpc>
              <a:spcBef>
                <a:spcPts val="0"/>
              </a:spcBef>
              <a:spcAft>
                <a:spcPts val="0"/>
              </a:spcAft>
              <a:buSzPts val="6600"/>
              <a:buNone/>
              <a:defRPr sz="6600"/>
            </a:lvl7pPr>
            <a:lvl8pPr lvl="7" algn="ctr">
              <a:lnSpc>
                <a:spcPct val="100000"/>
              </a:lnSpc>
              <a:spcBef>
                <a:spcPts val="0"/>
              </a:spcBef>
              <a:spcAft>
                <a:spcPts val="0"/>
              </a:spcAft>
              <a:buSzPts val="6600"/>
              <a:buNone/>
              <a:defRPr sz="6600"/>
            </a:lvl8pPr>
            <a:lvl9pPr lvl="8" algn="ctr">
              <a:lnSpc>
                <a:spcPct val="100000"/>
              </a:lnSpc>
              <a:spcBef>
                <a:spcPts val="0"/>
              </a:spcBef>
              <a:spcAft>
                <a:spcPts val="0"/>
              </a:spcAft>
              <a:buSzPts val="6600"/>
              <a:buNone/>
              <a:defRPr sz="6600"/>
            </a:lvl9pPr>
          </a:lstStyle>
          <a:p>
            <a:endParaRPr/>
          </a:p>
        </p:txBody>
      </p:sp>
      <p:sp>
        <p:nvSpPr>
          <p:cNvPr id="11" name="Google Shape;11;p2"/>
          <p:cNvSpPr txBox="1">
            <a:spLocks noGrp="1"/>
          </p:cNvSpPr>
          <p:nvPr>
            <p:ph type="subTitle" idx="1"/>
          </p:nvPr>
        </p:nvSpPr>
        <p:spPr>
          <a:xfrm>
            <a:off x="364468" y="4165643"/>
            <a:ext cx="9963000" cy="1164900"/>
          </a:xfrm>
          <a:prstGeom prst="rect">
            <a:avLst/>
          </a:prstGeom>
          <a:noFill/>
          <a:ln>
            <a:noFill/>
          </a:ln>
        </p:spPr>
        <p:txBody>
          <a:bodyPr spcFirstLastPara="1" wrap="square" lIns="116050" tIns="116050" rIns="116050" bIns="116050" anchor="t"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2" name="Google Shape;12;p2"/>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64468" y="1625801"/>
            <a:ext cx="9963000" cy="28860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15200"/>
              <a:buNone/>
              <a:defRPr sz="15200"/>
            </a:lvl1pPr>
            <a:lvl2pPr lvl="1" algn="ctr">
              <a:lnSpc>
                <a:spcPct val="100000"/>
              </a:lnSpc>
              <a:spcBef>
                <a:spcPts val="0"/>
              </a:spcBef>
              <a:spcAft>
                <a:spcPts val="0"/>
              </a:spcAft>
              <a:buSzPts val="15200"/>
              <a:buNone/>
              <a:defRPr sz="15200"/>
            </a:lvl2pPr>
            <a:lvl3pPr lvl="2" algn="ctr">
              <a:lnSpc>
                <a:spcPct val="100000"/>
              </a:lnSpc>
              <a:spcBef>
                <a:spcPts val="0"/>
              </a:spcBef>
              <a:spcAft>
                <a:spcPts val="0"/>
              </a:spcAft>
              <a:buSzPts val="15200"/>
              <a:buNone/>
              <a:defRPr sz="15200"/>
            </a:lvl3pPr>
            <a:lvl4pPr lvl="3" algn="ctr">
              <a:lnSpc>
                <a:spcPct val="100000"/>
              </a:lnSpc>
              <a:spcBef>
                <a:spcPts val="0"/>
              </a:spcBef>
              <a:spcAft>
                <a:spcPts val="0"/>
              </a:spcAft>
              <a:buSzPts val="15200"/>
              <a:buNone/>
              <a:defRPr sz="15200"/>
            </a:lvl4pPr>
            <a:lvl5pPr lvl="4" algn="ctr">
              <a:lnSpc>
                <a:spcPct val="100000"/>
              </a:lnSpc>
              <a:spcBef>
                <a:spcPts val="0"/>
              </a:spcBef>
              <a:spcAft>
                <a:spcPts val="0"/>
              </a:spcAft>
              <a:buSzPts val="15200"/>
              <a:buNone/>
              <a:defRPr sz="15200"/>
            </a:lvl5pPr>
            <a:lvl6pPr lvl="5" algn="ctr">
              <a:lnSpc>
                <a:spcPct val="100000"/>
              </a:lnSpc>
              <a:spcBef>
                <a:spcPts val="0"/>
              </a:spcBef>
              <a:spcAft>
                <a:spcPts val="0"/>
              </a:spcAft>
              <a:buSzPts val="15200"/>
              <a:buNone/>
              <a:defRPr sz="15200"/>
            </a:lvl6pPr>
            <a:lvl7pPr lvl="6" algn="ctr">
              <a:lnSpc>
                <a:spcPct val="100000"/>
              </a:lnSpc>
              <a:spcBef>
                <a:spcPts val="0"/>
              </a:spcBef>
              <a:spcAft>
                <a:spcPts val="0"/>
              </a:spcAft>
              <a:buSzPts val="15200"/>
              <a:buNone/>
              <a:defRPr sz="15200"/>
            </a:lvl7pPr>
            <a:lvl8pPr lvl="7" algn="ctr">
              <a:lnSpc>
                <a:spcPct val="100000"/>
              </a:lnSpc>
              <a:spcBef>
                <a:spcPts val="0"/>
              </a:spcBef>
              <a:spcAft>
                <a:spcPts val="0"/>
              </a:spcAft>
              <a:buSzPts val="15200"/>
              <a:buNone/>
              <a:defRPr sz="15200"/>
            </a:lvl8pPr>
            <a:lvl9pPr lvl="8" algn="ctr">
              <a:lnSpc>
                <a:spcPct val="100000"/>
              </a:lnSpc>
              <a:spcBef>
                <a:spcPts val="0"/>
              </a:spcBef>
              <a:spcAft>
                <a:spcPts val="0"/>
              </a:spcAft>
              <a:buSzPts val="15200"/>
              <a:buNone/>
              <a:defRPr sz="15200"/>
            </a:lvl9pPr>
          </a:lstStyle>
          <a:p>
            <a:r>
              <a:t>xx%</a:t>
            </a:r>
          </a:p>
        </p:txBody>
      </p:sp>
      <p:sp>
        <p:nvSpPr>
          <p:cNvPr id="46" name="Google Shape;46;p11"/>
          <p:cNvSpPr txBox="1">
            <a:spLocks noGrp="1"/>
          </p:cNvSpPr>
          <p:nvPr>
            <p:ph type="body" idx="1"/>
          </p:nvPr>
        </p:nvSpPr>
        <p:spPr>
          <a:xfrm>
            <a:off x="364468" y="4633192"/>
            <a:ext cx="9963000" cy="1911900"/>
          </a:xfrm>
          <a:prstGeom prst="rect">
            <a:avLst/>
          </a:prstGeom>
          <a:noFill/>
          <a:ln>
            <a:noFill/>
          </a:ln>
        </p:spPr>
        <p:txBody>
          <a:bodyPr spcFirstLastPara="1" wrap="square" lIns="116050" tIns="116050" rIns="116050" bIns="116050" anchor="t" anchorCtr="0">
            <a:noAutofit/>
          </a:bodyPr>
          <a:lstStyle>
            <a:lvl1pPr marL="457200" lvl="0" indent="-374650" algn="ctr">
              <a:lnSpc>
                <a:spcPct val="115000"/>
              </a:lnSpc>
              <a:spcBef>
                <a:spcPts val="0"/>
              </a:spcBef>
              <a:spcAft>
                <a:spcPts val="0"/>
              </a:spcAft>
              <a:buSzPts val="2300"/>
              <a:buChar char="●"/>
              <a:defRPr/>
            </a:lvl1pPr>
            <a:lvl2pPr marL="914400" lvl="1" indent="-342900" algn="ctr">
              <a:lnSpc>
                <a:spcPct val="115000"/>
              </a:lnSpc>
              <a:spcBef>
                <a:spcPts val="2000"/>
              </a:spcBef>
              <a:spcAft>
                <a:spcPts val="0"/>
              </a:spcAft>
              <a:buSzPts val="1800"/>
              <a:buChar char="○"/>
              <a:defRPr/>
            </a:lvl2pPr>
            <a:lvl3pPr marL="1371600" lvl="2" indent="-342900" algn="ctr">
              <a:lnSpc>
                <a:spcPct val="115000"/>
              </a:lnSpc>
              <a:spcBef>
                <a:spcPts val="2000"/>
              </a:spcBef>
              <a:spcAft>
                <a:spcPts val="0"/>
              </a:spcAft>
              <a:buSzPts val="1800"/>
              <a:buChar char="■"/>
              <a:defRPr/>
            </a:lvl3pPr>
            <a:lvl4pPr marL="1828800" lvl="3" indent="-342900" algn="ctr">
              <a:lnSpc>
                <a:spcPct val="115000"/>
              </a:lnSpc>
              <a:spcBef>
                <a:spcPts val="2000"/>
              </a:spcBef>
              <a:spcAft>
                <a:spcPts val="0"/>
              </a:spcAft>
              <a:buSzPts val="1800"/>
              <a:buChar char="●"/>
              <a:defRPr/>
            </a:lvl4pPr>
            <a:lvl5pPr marL="2286000" lvl="4" indent="-342900" algn="ctr">
              <a:lnSpc>
                <a:spcPct val="115000"/>
              </a:lnSpc>
              <a:spcBef>
                <a:spcPts val="2000"/>
              </a:spcBef>
              <a:spcAft>
                <a:spcPts val="0"/>
              </a:spcAft>
              <a:buSzPts val="1800"/>
              <a:buChar char="○"/>
              <a:defRPr/>
            </a:lvl5pPr>
            <a:lvl6pPr marL="2743200" lvl="5" indent="-342900" algn="ctr">
              <a:lnSpc>
                <a:spcPct val="115000"/>
              </a:lnSpc>
              <a:spcBef>
                <a:spcPts val="2000"/>
              </a:spcBef>
              <a:spcAft>
                <a:spcPts val="0"/>
              </a:spcAft>
              <a:buSzPts val="1800"/>
              <a:buChar char="■"/>
              <a:defRPr/>
            </a:lvl6pPr>
            <a:lvl7pPr marL="3200400" lvl="6" indent="-342900" algn="ctr">
              <a:lnSpc>
                <a:spcPct val="115000"/>
              </a:lnSpc>
              <a:spcBef>
                <a:spcPts val="2000"/>
              </a:spcBef>
              <a:spcAft>
                <a:spcPts val="0"/>
              </a:spcAft>
              <a:buSzPts val="1800"/>
              <a:buChar char="●"/>
              <a:defRPr/>
            </a:lvl7pPr>
            <a:lvl8pPr marL="3657600" lvl="7" indent="-342900" algn="ctr">
              <a:lnSpc>
                <a:spcPct val="115000"/>
              </a:lnSpc>
              <a:spcBef>
                <a:spcPts val="2000"/>
              </a:spcBef>
              <a:spcAft>
                <a:spcPts val="0"/>
              </a:spcAft>
              <a:buSzPts val="1800"/>
              <a:buChar char="○"/>
              <a:defRPr/>
            </a:lvl8pPr>
            <a:lvl9pPr marL="4114800" lvl="8" indent="-342900" algn="ctr">
              <a:lnSpc>
                <a:spcPct val="115000"/>
              </a:lnSpc>
              <a:spcBef>
                <a:spcPts val="2000"/>
              </a:spcBef>
              <a:spcAft>
                <a:spcPts val="2000"/>
              </a:spcAft>
              <a:buSzPts val="1800"/>
              <a:buChar char="■"/>
              <a:defRPr/>
            </a:lvl9pPr>
          </a:lstStyle>
          <a:p>
            <a:endParaRPr/>
          </a:p>
        </p:txBody>
      </p:sp>
      <p:sp>
        <p:nvSpPr>
          <p:cNvPr id="47" name="Google Shape;47;p1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0E2F7E2-FC40-4869-A5DB-328D3B1FC673}" type="datetimeFigureOut">
              <a:rPr lang="en-GB" smtClean="0"/>
              <a:t>12/03/2020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23858CB-CEF3-446D-AAE3-8DCBA6E159B3}" type="slidenum">
              <a:rPr lang="en-GB" smtClean="0"/>
              <a:t>‹#›</a:t>
            </a:fld>
            <a:endParaRPr lang="en-GB"/>
          </a:p>
        </p:txBody>
      </p:sp>
    </p:spTree>
    <p:extLst>
      <p:ext uri="{BB962C8B-B14F-4D97-AF65-F5344CB8AC3E}">
        <p14:creationId xmlns:p14="http://schemas.microsoft.com/office/powerpoint/2010/main" val="31296381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34591" y="1692178"/>
            <a:ext cx="4724074" cy="705219"/>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US"/>
              <a:t>Click to edit Master text styles</a:t>
            </a:r>
          </a:p>
        </p:txBody>
      </p:sp>
      <p:sp>
        <p:nvSpPr>
          <p:cNvPr id="4" name="Content Placeholder 3"/>
          <p:cNvSpPr>
            <a:spLocks noGrp="1"/>
          </p:cNvSpPr>
          <p:nvPr>
            <p:ph sz="half" idx="2"/>
          </p:nvPr>
        </p:nvSpPr>
        <p:spPr>
          <a:xfrm>
            <a:off x="534591" y="2397397"/>
            <a:ext cx="4724074" cy="4355563"/>
          </a:xfrm>
        </p:spPr>
        <p:txBody>
          <a:bodyPr/>
          <a:lstStyle>
            <a:lvl1pPr>
              <a:defRPr sz="2646"/>
            </a:lvl1pPr>
            <a:lvl2pPr>
              <a:defRPr sz="2205"/>
            </a:lvl2pPr>
            <a:lvl3pPr>
              <a:defRPr sz="1984"/>
            </a:lvl3pPr>
            <a:lvl4pPr>
              <a:defRPr sz="1764"/>
            </a:lvl4pPr>
            <a:lvl5pPr>
              <a:defRPr sz="1764"/>
            </a:lvl5pPr>
            <a:lvl6pPr>
              <a:defRPr sz="1764"/>
            </a:lvl6pPr>
            <a:lvl7pPr>
              <a:defRPr sz="1764"/>
            </a:lvl7pPr>
            <a:lvl8pPr>
              <a:defRPr sz="1764"/>
            </a:lvl8pPr>
            <a:lvl9pPr>
              <a:defRPr sz="17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31293" y="1692178"/>
            <a:ext cx="4725930" cy="705219"/>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US"/>
              <a:t>Click to edit Master text styles</a:t>
            </a:r>
          </a:p>
        </p:txBody>
      </p:sp>
      <p:sp>
        <p:nvSpPr>
          <p:cNvPr id="6" name="Content Placeholder 5"/>
          <p:cNvSpPr>
            <a:spLocks noGrp="1"/>
          </p:cNvSpPr>
          <p:nvPr>
            <p:ph sz="quarter" idx="4"/>
          </p:nvPr>
        </p:nvSpPr>
        <p:spPr>
          <a:xfrm>
            <a:off x="5431293" y="2397397"/>
            <a:ext cx="4725930" cy="4355563"/>
          </a:xfrm>
        </p:spPr>
        <p:txBody>
          <a:bodyPr/>
          <a:lstStyle>
            <a:lvl1pPr>
              <a:defRPr sz="2646"/>
            </a:lvl1pPr>
            <a:lvl2pPr>
              <a:defRPr sz="2205"/>
            </a:lvl2pPr>
            <a:lvl3pPr>
              <a:defRPr sz="1984"/>
            </a:lvl3pPr>
            <a:lvl4pPr>
              <a:defRPr sz="1764"/>
            </a:lvl4pPr>
            <a:lvl5pPr>
              <a:defRPr sz="1764"/>
            </a:lvl5pPr>
            <a:lvl6pPr>
              <a:defRPr sz="1764"/>
            </a:lvl6pPr>
            <a:lvl7pPr>
              <a:defRPr sz="1764"/>
            </a:lvl7pPr>
            <a:lvl8pPr>
              <a:defRPr sz="1764"/>
            </a:lvl8pPr>
            <a:lvl9pPr>
              <a:defRPr sz="17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0E2F7E2-FC40-4869-A5DB-328D3B1FC673}" type="datetimeFigureOut">
              <a:rPr lang="en-GB" smtClean="0"/>
              <a:t>12/03/2020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23858CB-CEF3-446D-AAE3-8DCBA6E159B3}" type="slidenum">
              <a:rPr lang="en-GB" smtClean="0"/>
              <a:t>‹#›</a:t>
            </a:fld>
            <a:endParaRPr lang="en-GB"/>
          </a:p>
        </p:txBody>
      </p:sp>
    </p:spTree>
    <p:extLst>
      <p:ext uri="{BB962C8B-B14F-4D97-AF65-F5344CB8AC3E}">
        <p14:creationId xmlns:p14="http://schemas.microsoft.com/office/powerpoint/2010/main" val="2877093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64468" y="3161354"/>
            <a:ext cx="9963000" cy="1237200"/>
          </a:xfrm>
          <a:prstGeom prst="rect">
            <a:avLst/>
          </a:prstGeom>
          <a:noFill/>
          <a:ln>
            <a:noFill/>
          </a:ln>
        </p:spPr>
        <p:txBody>
          <a:bodyPr spcFirstLastPara="1" wrap="square" lIns="116050" tIns="116050" rIns="116050" bIns="116050" anchor="ctr" anchorCtr="0">
            <a:noAutofit/>
          </a:bodyPr>
          <a:lstStyle>
            <a:lvl1pPr lvl="0" algn="ctr">
              <a:lnSpc>
                <a:spcPct val="100000"/>
              </a:lnSpc>
              <a:spcBef>
                <a:spcPts val="0"/>
              </a:spcBef>
              <a:spcAft>
                <a:spcPts val="0"/>
              </a:spcAft>
              <a:buSzPts val="4600"/>
              <a:buNone/>
              <a:defRPr sz="4600"/>
            </a:lvl1pPr>
            <a:lvl2pPr lvl="1" algn="ctr">
              <a:lnSpc>
                <a:spcPct val="100000"/>
              </a:lnSpc>
              <a:spcBef>
                <a:spcPts val="0"/>
              </a:spcBef>
              <a:spcAft>
                <a:spcPts val="0"/>
              </a:spcAft>
              <a:buSzPts val="4600"/>
              <a:buNone/>
              <a:defRPr sz="4600"/>
            </a:lvl2pPr>
            <a:lvl3pPr lvl="2" algn="ctr">
              <a:lnSpc>
                <a:spcPct val="100000"/>
              </a:lnSpc>
              <a:spcBef>
                <a:spcPts val="0"/>
              </a:spcBef>
              <a:spcAft>
                <a:spcPts val="0"/>
              </a:spcAft>
              <a:buSzPts val="4600"/>
              <a:buNone/>
              <a:defRPr sz="4600"/>
            </a:lvl3pPr>
            <a:lvl4pPr lvl="3" algn="ctr">
              <a:lnSpc>
                <a:spcPct val="100000"/>
              </a:lnSpc>
              <a:spcBef>
                <a:spcPts val="0"/>
              </a:spcBef>
              <a:spcAft>
                <a:spcPts val="0"/>
              </a:spcAft>
              <a:buSzPts val="4600"/>
              <a:buNone/>
              <a:defRPr sz="4600"/>
            </a:lvl4pPr>
            <a:lvl5pPr lvl="4" algn="ctr">
              <a:lnSpc>
                <a:spcPct val="100000"/>
              </a:lnSpc>
              <a:spcBef>
                <a:spcPts val="0"/>
              </a:spcBef>
              <a:spcAft>
                <a:spcPts val="0"/>
              </a:spcAft>
              <a:buSzPts val="4600"/>
              <a:buNone/>
              <a:defRPr sz="4600"/>
            </a:lvl5pPr>
            <a:lvl6pPr lvl="5" algn="ctr">
              <a:lnSpc>
                <a:spcPct val="100000"/>
              </a:lnSpc>
              <a:spcBef>
                <a:spcPts val="0"/>
              </a:spcBef>
              <a:spcAft>
                <a:spcPts val="0"/>
              </a:spcAft>
              <a:buSzPts val="4600"/>
              <a:buNone/>
              <a:defRPr sz="4600"/>
            </a:lvl6pPr>
            <a:lvl7pPr lvl="6" algn="ctr">
              <a:lnSpc>
                <a:spcPct val="100000"/>
              </a:lnSpc>
              <a:spcBef>
                <a:spcPts val="0"/>
              </a:spcBef>
              <a:spcAft>
                <a:spcPts val="0"/>
              </a:spcAft>
              <a:buSzPts val="4600"/>
              <a:buNone/>
              <a:defRPr sz="4600"/>
            </a:lvl7pPr>
            <a:lvl8pPr lvl="7" algn="ctr">
              <a:lnSpc>
                <a:spcPct val="100000"/>
              </a:lnSpc>
              <a:spcBef>
                <a:spcPts val="0"/>
              </a:spcBef>
              <a:spcAft>
                <a:spcPts val="0"/>
              </a:spcAft>
              <a:buSzPts val="4600"/>
              <a:buNone/>
              <a:defRPr sz="4600"/>
            </a:lvl8pPr>
            <a:lvl9pPr lvl="8" algn="ctr">
              <a:lnSpc>
                <a:spcPct val="100000"/>
              </a:lnSpc>
              <a:spcBef>
                <a:spcPts val="0"/>
              </a:spcBef>
              <a:spcAft>
                <a:spcPts val="0"/>
              </a:spcAft>
              <a:buSzPts val="4600"/>
              <a:buNone/>
              <a:defRPr sz="4600"/>
            </a:lvl9pPr>
          </a:lstStyle>
          <a:p>
            <a:endParaRPr/>
          </a:p>
        </p:txBody>
      </p:sp>
      <p:sp>
        <p:nvSpPr>
          <p:cNvPr id="15" name="Google Shape;15;p3"/>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18" name="Google Shape;18;p4"/>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Autofit/>
          </a:bodyPr>
          <a:lstStyle>
            <a:lvl1pPr marL="457200" lvl="0" indent="-374650" algn="l">
              <a:lnSpc>
                <a:spcPct val="115000"/>
              </a:lnSpc>
              <a:spcBef>
                <a:spcPts val="0"/>
              </a:spcBef>
              <a:spcAft>
                <a:spcPts val="0"/>
              </a:spcAft>
              <a:buSzPts val="2300"/>
              <a:buChar char="●"/>
              <a:defRPr/>
            </a:lvl1pPr>
            <a:lvl2pPr marL="914400" lvl="1" indent="-342900" algn="l">
              <a:lnSpc>
                <a:spcPct val="115000"/>
              </a:lnSpc>
              <a:spcBef>
                <a:spcPts val="2000"/>
              </a:spcBef>
              <a:spcAft>
                <a:spcPts val="0"/>
              </a:spcAft>
              <a:buSzPts val="1800"/>
              <a:buChar char="○"/>
              <a:defRPr/>
            </a:lvl2pPr>
            <a:lvl3pPr marL="1371600" lvl="2" indent="-342900" algn="l">
              <a:lnSpc>
                <a:spcPct val="115000"/>
              </a:lnSpc>
              <a:spcBef>
                <a:spcPts val="2000"/>
              </a:spcBef>
              <a:spcAft>
                <a:spcPts val="0"/>
              </a:spcAft>
              <a:buSzPts val="1800"/>
              <a:buChar char="■"/>
              <a:defRPr/>
            </a:lvl3pPr>
            <a:lvl4pPr marL="1828800" lvl="3" indent="-342900" algn="l">
              <a:lnSpc>
                <a:spcPct val="115000"/>
              </a:lnSpc>
              <a:spcBef>
                <a:spcPts val="2000"/>
              </a:spcBef>
              <a:spcAft>
                <a:spcPts val="0"/>
              </a:spcAft>
              <a:buSzPts val="1800"/>
              <a:buChar char="●"/>
              <a:defRPr/>
            </a:lvl4pPr>
            <a:lvl5pPr marL="2286000" lvl="4" indent="-342900" algn="l">
              <a:lnSpc>
                <a:spcPct val="115000"/>
              </a:lnSpc>
              <a:spcBef>
                <a:spcPts val="2000"/>
              </a:spcBef>
              <a:spcAft>
                <a:spcPts val="0"/>
              </a:spcAft>
              <a:buSzPts val="1800"/>
              <a:buChar char="○"/>
              <a:defRPr/>
            </a:lvl5pPr>
            <a:lvl6pPr marL="2743200" lvl="5" indent="-342900" algn="l">
              <a:lnSpc>
                <a:spcPct val="115000"/>
              </a:lnSpc>
              <a:spcBef>
                <a:spcPts val="2000"/>
              </a:spcBef>
              <a:spcAft>
                <a:spcPts val="0"/>
              </a:spcAft>
              <a:buSzPts val="1800"/>
              <a:buChar char="■"/>
              <a:defRPr/>
            </a:lvl6pPr>
            <a:lvl7pPr marL="3200400" lvl="6" indent="-342900" algn="l">
              <a:lnSpc>
                <a:spcPct val="115000"/>
              </a:lnSpc>
              <a:spcBef>
                <a:spcPts val="2000"/>
              </a:spcBef>
              <a:spcAft>
                <a:spcPts val="0"/>
              </a:spcAft>
              <a:buSzPts val="1800"/>
              <a:buChar char="●"/>
              <a:defRPr/>
            </a:lvl7pPr>
            <a:lvl8pPr marL="3657600" lvl="7" indent="-342900" algn="l">
              <a:lnSpc>
                <a:spcPct val="115000"/>
              </a:lnSpc>
              <a:spcBef>
                <a:spcPts val="2000"/>
              </a:spcBef>
              <a:spcAft>
                <a:spcPts val="0"/>
              </a:spcAft>
              <a:buSzPts val="1800"/>
              <a:buChar char="○"/>
              <a:defRPr/>
            </a:lvl8pPr>
            <a:lvl9pPr marL="4114800" lvl="8" indent="-342900" algn="l">
              <a:lnSpc>
                <a:spcPct val="115000"/>
              </a:lnSpc>
              <a:spcBef>
                <a:spcPts val="2000"/>
              </a:spcBef>
              <a:spcAft>
                <a:spcPts val="2000"/>
              </a:spcAft>
              <a:buSzPts val="1800"/>
              <a:buChar char="■"/>
              <a:defRPr/>
            </a:lvl9pPr>
          </a:lstStyle>
          <a:p>
            <a:endParaRPr/>
          </a:p>
        </p:txBody>
      </p:sp>
      <p:sp>
        <p:nvSpPr>
          <p:cNvPr id="19" name="Google Shape;19;p4"/>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22" name="Google Shape;22;p5"/>
          <p:cNvSpPr txBox="1">
            <a:spLocks noGrp="1"/>
          </p:cNvSpPr>
          <p:nvPr>
            <p:ph type="body" idx="1"/>
          </p:nvPr>
        </p:nvSpPr>
        <p:spPr>
          <a:xfrm>
            <a:off x="364468" y="1693927"/>
            <a:ext cx="4677000" cy="5021400"/>
          </a:xfrm>
          <a:prstGeom prst="rect">
            <a:avLst/>
          </a:prstGeom>
          <a:noFill/>
          <a:ln>
            <a:noFill/>
          </a:ln>
        </p:spPr>
        <p:txBody>
          <a:bodyPr spcFirstLastPara="1" wrap="square" lIns="116050" tIns="116050" rIns="116050" bIns="116050" anchor="t" anchorCtr="0">
            <a:noAutofit/>
          </a:bodyPr>
          <a:lstStyle>
            <a:lvl1pPr marL="457200" lvl="0" indent="-342900" algn="l">
              <a:lnSpc>
                <a:spcPct val="115000"/>
              </a:lnSpc>
              <a:spcBef>
                <a:spcPts val="0"/>
              </a:spcBef>
              <a:spcAft>
                <a:spcPts val="0"/>
              </a:spcAft>
              <a:buSzPts val="1800"/>
              <a:buChar char="●"/>
              <a:defRPr sz="18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23" name="Google Shape;23;p5"/>
          <p:cNvSpPr txBox="1">
            <a:spLocks noGrp="1"/>
          </p:cNvSpPr>
          <p:nvPr>
            <p:ph type="body" idx="2"/>
          </p:nvPr>
        </p:nvSpPr>
        <p:spPr>
          <a:xfrm>
            <a:off x="5650483" y="1693927"/>
            <a:ext cx="4677000" cy="5021400"/>
          </a:xfrm>
          <a:prstGeom prst="rect">
            <a:avLst/>
          </a:prstGeom>
          <a:noFill/>
          <a:ln>
            <a:noFill/>
          </a:ln>
        </p:spPr>
        <p:txBody>
          <a:bodyPr spcFirstLastPara="1" wrap="square" lIns="116050" tIns="116050" rIns="116050" bIns="116050" anchor="t" anchorCtr="0">
            <a:noAutofit/>
          </a:bodyPr>
          <a:lstStyle>
            <a:lvl1pPr marL="457200" lvl="0" indent="-342900" algn="l">
              <a:lnSpc>
                <a:spcPct val="115000"/>
              </a:lnSpc>
              <a:spcBef>
                <a:spcPts val="0"/>
              </a:spcBef>
              <a:spcAft>
                <a:spcPts val="0"/>
              </a:spcAft>
              <a:buSzPts val="1800"/>
              <a:buChar char="●"/>
              <a:defRPr sz="18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24" name="Google Shape;24;p5"/>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27" name="Google Shape;27;p6"/>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64468" y="816630"/>
            <a:ext cx="3283500" cy="1110600"/>
          </a:xfrm>
          <a:prstGeom prst="rect">
            <a:avLst/>
          </a:prstGeom>
          <a:noFill/>
          <a:ln>
            <a:noFill/>
          </a:ln>
        </p:spPr>
        <p:txBody>
          <a:bodyPr spcFirstLastPara="1" wrap="square" lIns="116050" tIns="116050" rIns="116050" bIns="116050" anchor="b" anchorCtr="0">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30" name="Google Shape;30;p7"/>
          <p:cNvSpPr txBox="1">
            <a:spLocks noGrp="1"/>
          </p:cNvSpPr>
          <p:nvPr>
            <p:ph type="body" idx="1"/>
          </p:nvPr>
        </p:nvSpPr>
        <p:spPr>
          <a:xfrm>
            <a:off x="364468" y="2042457"/>
            <a:ext cx="3283500" cy="4673100"/>
          </a:xfrm>
          <a:prstGeom prst="rect">
            <a:avLst/>
          </a:prstGeom>
          <a:noFill/>
          <a:ln>
            <a:noFill/>
          </a:ln>
        </p:spPr>
        <p:txBody>
          <a:bodyPr spcFirstLastPara="1" wrap="square" lIns="116050" tIns="116050" rIns="116050" bIns="116050" anchor="t" anchorCtr="0">
            <a:noAutofit/>
          </a:bodyPr>
          <a:lstStyle>
            <a:lvl1pPr marL="457200" lvl="0" indent="-323850" algn="l">
              <a:lnSpc>
                <a:spcPct val="115000"/>
              </a:lnSpc>
              <a:spcBef>
                <a:spcPts val="0"/>
              </a:spcBef>
              <a:spcAft>
                <a:spcPts val="0"/>
              </a:spcAft>
              <a:buSzPts val="1500"/>
              <a:buChar char="●"/>
              <a:defRPr sz="15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31" name="Google Shape;31;p7"/>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73245" y="661638"/>
            <a:ext cx="7445700" cy="6012600"/>
          </a:xfrm>
          <a:prstGeom prst="rect">
            <a:avLst/>
          </a:prstGeom>
          <a:noFill/>
          <a:ln>
            <a:noFill/>
          </a:ln>
        </p:spPr>
        <p:txBody>
          <a:bodyPr spcFirstLastPara="1" wrap="square" lIns="116050" tIns="116050" rIns="116050" bIns="116050" anchor="ctr" anchorCtr="0">
            <a:noAutofit/>
          </a:bodyPr>
          <a:lstStyle>
            <a:lvl1pPr lvl="0" algn="l">
              <a:lnSpc>
                <a:spcPct val="100000"/>
              </a:lnSpc>
              <a:spcBef>
                <a:spcPts val="0"/>
              </a:spcBef>
              <a:spcAft>
                <a:spcPts val="0"/>
              </a:spcAft>
              <a:buSzPts val="6100"/>
              <a:buNone/>
              <a:defRPr sz="6100"/>
            </a:lvl1pPr>
            <a:lvl2pPr lvl="1" algn="l">
              <a:lnSpc>
                <a:spcPct val="100000"/>
              </a:lnSpc>
              <a:spcBef>
                <a:spcPts val="0"/>
              </a:spcBef>
              <a:spcAft>
                <a:spcPts val="0"/>
              </a:spcAft>
              <a:buSzPts val="6100"/>
              <a:buNone/>
              <a:defRPr sz="6100"/>
            </a:lvl2pPr>
            <a:lvl3pPr lvl="2" algn="l">
              <a:lnSpc>
                <a:spcPct val="100000"/>
              </a:lnSpc>
              <a:spcBef>
                <a:spcPts val="0"/>
              </a:spcBef>
              <a:spcAft>
                <a:spcPts val="0"/>
              </a:spcAft>
              <a:buSzPts val="6100"/>
              <a:buNone/>
              <a:defRPr sz="6100"/>
            </a:lvl3pPr>
            <a:lvl4pPr lvl="3" algn="l">
              <a:lnSpc>
                <a:spcPct val="100000"/>
              </a:lnSpc>
              <a:spcBef>
                <a:spcPts val="0"/>
              </a:spcBef>
              <a:spcAft>
                <a:spcPts val="0"/>
              </a:spcAft>
              <a:buSzPts val="6100"/>
              <a:buNone/>
              <a:defRPr sz="6100"/>
            </a:lvl4pPr>
            <a:lvl5pPr lvl="4" algn="l">
              <a:lnSpc>
                <a:spcPct val="100000"/>
              </a:lnSpc>
              <a:spcBef>
                <a:spcPts val="0"/>
              </a:spcBef>
              <a:spcAft>
                <a:spcPts val="0"/>
              </a:spcAft>
              <a:buSzPts val="6100"/>
              <a:buNone/>
              <a:defRPr sz="6100"/>
            </a:lvl5pPr>
            <a:lvl6pPr lvl="5" algn="l">
              <a:lnSpc>
                <a:spcPct val="100000"/>
              </a:lnSpc>
              <a:spcBef>
                <a:spcPts val="0"/>
              </a:spcBef>
              <a:spcAft>
                <a:spcPts val="0"/>
              </a:spcAft>
              <a:buSzPts val="6100"/>
              <a:buNone/>
              <a:defRPr sz="6100"/>
            </a:lvl6pPr>
            <a:lvl7pPr lvl="6" algn="l">
              <a:lnSpc>
                <a:spcPct val="100000"/>
              </a:lnSpc>
              <a:spcBef>
                <a:spcPts val="0"/>
              </a:spcBef>
              <a:spcAft>
                <a:spcPts val="0"/>
              </a:spcAft>
              <a:buSzPts val="6100"/>
              <a:buNone/>
              <a:defRPr sz="6100"/>
            </a:lvl7pPr>
            <a:lvl8pPr lvl="7" algn="l">
              <a:lnSpc>
                <a:spcPct val="100000"/>
              </a:lnSpc>
              <a:spcBef>
                <a:spcPts val="0"/>
              </a:spcBef>
              <a:spcAft>
                <a:spcPts val="0"/>
              </a:spcAft>
              <a:buSzPts val="6100"/>
              <a:buNone/>
              <a:defRPr sz="6100"/>
            </a:lvl8pPr>
            <a:lvl9pPr lvl="8" algn="l">
              <a:lnSpc>
                <a:spcPct val="100000"/>
              </a:lnSpc>
              <a:spcBef>
                <a:spcPts val="0"/>
              </a:spcBef>
              <a:spcAft>
                <a:spcPts val="0"/>
              </a:spcAft>
              <a:buSzPts val="6100"/>
              <a:buNone/>
              <a:defRPr sz="6100"/>
            </a:lvl9pPr>
          </a:lstStyle>
          <a:p>
            <a:endParaRPr/>
          </a:p>
        </p:txBody>
      </p:sp>
      <p:sp>
        <p:nvSpPr>
          <p:cNvPr id="34" name="Google Shape;34;p8"/>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spcFirstLastPara="1" wrap="square" lIns="116050" tIns="116050" rIns="116050" bIns="11605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310447" y="1812541"/>
            <a:ext cx="4730100" cy="21786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5300"/>
              <a:buNone/>
              <a:defRPr sz="5300"/>
            </a:lvl1pPr>
            <a:lvl2pPr lvl="1" algn="ctr">
              <a:lnSpc>
                <a:spcPct val="100000"/>
              </a:lnSpc>
              <a:spcBef>
                <a:spcPts val="0"/>
              </a:spcBef>
              <a:spcAft>
                <a:spcPts val="0"/>
              </a:spcAft>
              <a:buSzPts val="5300"/>
              <a:buNone/>
              <a:defRPr sz="5300"/>
            </a:lvl2pPr>
            <a:lvl3pPr lvl="2" algn="ctr">
              <a:lnSpc>
                <a:spcPct val="100000"/>
              </a:lnSpc>
              <a:spcBef>
                <a:spcPts val="0"/>
              </a:spcBef>
              <a:spcAft>
                <a:spcPts val="0"/>
              </a:spcAft>
              <a:buSzPts val="5300"/>
              <a:buNone/>
              <a:defRPr sz="5300"/>
            </a:lvl3pPr>
            <a:lvl4pPr lvl="3" algn="ctr">
              <a:lnSpc>
                <a:spcPct val="100000"/>
              </a:lnSpc>
              <a:spcBef>
                <a:spcPts val="0"/>
              </a:spcBef>
              <a:spcAft>
                <a:spcPts val="0"/>
              </a:spcAft>
              <a:buSzPts val="5300"/>
              <a:buNone/>
              <a:defRPr sz="5300"/>
            </a:lvl4pPr>
            <a:lvl5pPr lvl="4" algn="ctr">
              <a:lnSpc>
                <a:spcPct val="100000"/>
              </a:lnSpc>
              <a:spcBef>
                <a:spcPts val="0"/>
              </a:spcBef>
              <a:spcAft>
                <a:spcPts val="0"/>
              </a:spcAft>
              <a:buSzPts val="5300"/>
              <a:buNone/>
              <a:defRPr sz="5300"/>
            </a:lvl5pPr>
            <a:lvl6pPr lvl="5" algn="ctr">
              <a:lnSpc>
                <a:spcPct val="100000"/>
              </a:lnSpc>
              <a:spcBef>
                <a:spcPts val="0"/>
              </a:spcBef>
              <a:spcAft>
                <a:spcPts val="0"/>
              </a:spcAft>
              <a:buSzPts val="5300"/>
              <a:buNone/>
              <a:defRPr sz="5300"/>
            </a:lvl6pPr>
            <a:lvl7pPr lvl="6" algn="ctr">
              <a:lnSpc>
                <a:spcPct val="100000"/>
              </a:lnSpc>
              <a:spcBef>
                <a:spcPts val="0"/>
              </a:spcBef>
              <a:spcAft>
                <a:spcPts val="0"/>
              </a:spcAft>
              <a:buSzPts val="5300"/>
              <a:buNone/>
              <a:defRPr sz="5300"/>
            </a:lvl7pPr>
            <a:lvl8pPr lvl="7" algn="ctr">
              <a:lnSpc>
                <a:spcPct val="100000"/>
              </a:lnSpc>
              <a:spcBef>
                <a:spcPts val="0"/>
              </a:spcBef>
              <a:spcAft>
                <a:spcPts val="0"/>
              </a:spcAft>
              <a:buSzPts val="5300"/>
              <a:buNone/>
              <a:defRPr sz="5300"/>
            </a:lvl8pPr>
            <a:lvl9pPr lvl="8" algn="ctr">
              <a:lnSpc>
                <a:spcPct val="100000"/>
              </a:lnSpc>
              <a:spcBef>
                <a:spcPts val="0"/>
              </a:spcBef>
              <a:spcAft>
                <a:spcPts val="0"/>
              </a:spcAft>
              <a:buSzPts val="5300"/>
              <a:buNone/>
              <a:defRPr sz="5300"/>
            </a:lvl9pPr>
          </a:lstStyle>
          <a:p>
            <a:endParaRPr/>
          </a:p>
        </p:txBody>
      </p:sp>
      <p:sp>
        <p:nvSpPr>
          <p:cNvPr id="38" name="Google Shape;38;p9"/>
          <p:cNvSpPr txBox="1">
            <a:spLocks noGrp="1"/>
          </p:cNvSpPr>
          <p:nvPr>
            <p:ph type="subTitle" idx="1"/>
          </p:nvPr>
        </p:nvSpPr>
        <p:spPr>
          <a:xfrm>
            <a:off x="310447" y="4120005"/>
            <a:ext cx="4730100" cy="1815300"/>
          </a:xfrm>
          <a:prstGeom prst="rect">
            <a:avLst/>
          </a:prstGeom>
          <a:noFill/>
          <a:ln>
            <a:noFill/>
          </a:ln>
        </p:spPr>
        <p:txBody>
          <a:bodyPr spcFirstLastPara="1" wrap="square" lIns="116050" tIns="116050" rIns="116050" bIns="116050" anchor="t" anchorCtr="0">
            <a:no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a:endParaRPr/>
          </a:p>
        </p:txBody>
      </p:sp>
      <p:sp>
        <p:nvSpPr>
          <p:cNvPr id="39" name="Google Shape;39;p9"/>
          <p:cNvSpPr txBox="1">
            <a:spLocks noGrp="1"/>
          </p:cNvSpPr>
          <p:nvPr>
            <p:ph type="body" idx="2"/>
          </p:nvPr>
        </p:nvSpPr>
        <p:spPr>
          <a:xfrm>
            <a:off x="5775715" y="1064257"/>
            <a:ext cx="4486500" cy="5431200"/>
          </a:xfrm>
          <a:prstGeom prst="rect">
            <a:avLst/>
          </a:prstGeom>
          <a:noFill/>
          <a:ln>
            <a:noFill/>
          </a:ln>
        </p:spPr>
        <p:txBody>
          <a:bodyPr spcFirstLastPara="1" wrap="square" lIns="116050" tIns="116050" rIns="116050" bIns="116050" anchor="ctr" anchorCtr="0">
            <a:noAutofit/>
          </a:bodyPr>
          <a:lstStyle>
            <a:lvl1pPr marL="457200" lvl="0" indent="-374650" algn="l">
              <a:lnSpc>
                <a:spcPct val="115000"/>
              </a:lnSpc>
              <a:spcBef>
                <a:spcPts val="0"/>
              </a:spcBef>
              <a:spcAft>
                <a:spcPts val="0"/>
              </a:spcAft>
              <a:buSzPts val="2300"/>
              <a:buChar char="●"/>
              <a:defRPr/>
            </a:lvl1pPr>
            <a:lvl2pPr marL="914400" lvl="1" indent="-342900" algn="l">
              <a:lnSpc>
                <a:spcPct val="115000"/>
              </a:lnSpc>
              <a:spcBef>
                <a:spcPts val="2000"/>
              </a:spcBef>
              <a:spcAft>
                <a:spcPts val="0"/>
              </a:spcAft>
              <a:buSzPts val="1800"/>
              <a:buChar char="○"/>
              <a:defRPr/>
            </a:lvl2pPr>
            <a:lvl3pPr marL="1371600" lvl="2" indent="-342900" algn="l">
              <a:lnSpc>
                <a:spcPct val="115000"/>
              </a:lnSpc>
              <a:spcBef>
                <a:spcPts val="2000"/>
              </a:spcBef>
              <a:spcAft>
                <a:spcPts val="0"/>
              </a:spcAft>
              <a:buSzPts val="1800"/>
              <a:buChar char="■"/>
              <a:defRPr/>
            </a:lvl3pPr>
            <a:lvl4pPr marL="1828800" lvl="3" indent="-342900" algn="l">
              <a:lnSpc>
                <a:spcPct val="115000"/>
              </a:lnSpc>
              <a:spcBef>
                <a:spcPts val="2000"/>
              </a:spcBef>
              <a:spcAft>
                <a:spcPts val="0"/>
              </a:spcAft>
              <a:buSzPts val="1800"/>
              <a:buChar char="●"/>
              <a:defRPr/>
            </a:lvl4pPr>
            <a:lvl5pPr marL="2286000" lvl="4" indent="-342900" algn="l">
              <a:lnSpc>
                <a:spcPct val="115000"/>
              </a:lnSpc>
              <a:spcBef>
                <a:spcPts val="2000"/>
              </a:spcBef>
              <a:spcAft>
                <a:spcPts val="0"/>
              </a:spcAft>
              <a:buSzPts val="1800"/>
              <a:buChar char="○"/>
              <a:defRPr/>
            </a:lvl5pPr>
            <a:lvl6pPr marL="2743200" lvl="5" indent="-342900" algn="l">
              <a:lnSpc>
                <a:spcPct val="115000"/>
              </a:lnSpc>
              <a:spcBef>
                <a:spcPts val="2000"/>
              </a:spcBef>
              <a:spcAft>
                <a:spcPts val="0"/>
              </a:spcAft>
              <a:buSzPts val="1800"/>
              <a:buChar char="■"/>
              <a:defRPr/>
            </a:lvl6pPr>
            <a:lvl7pPr marL="3200400" lvl="6" indent="-342900" algn="l">
              <a:lnSpc>
                <a:spcPct val="115000"/>
              </a:lnSpc>
              <a:spcBef>
                <a:spcPts val="2000"/>
              </a:spcBef>
              <a:spcAft>
                <a:spcPts val="0"/>
              </a:spcAft>
              <a:buSzPts val="1800"/>
              <a:buChar char="●"/>
              <a:defRPr/>
            </a:lvl7pPr>
            <a:lvl8pPr marL="3657600" lvl="7" indent="-342900" algn="l">
              <a:lnSpc>
                <a:spcPct val="115000"/>
              </a:lnSpc>
              <a:spcBef>
                <a:spcPts val="2000"/>
              </a:spcBef>
              <a:spcAft>
                <a:spcPts val="0"/>
              </a:spcAft>
              <a:buSzPts val="1800"/>
              <a:buChar char="○"/>
              <a:defRPr/>
            </a:lvl8pPr>
            <a:lvl9pPr marL="4114800" lvl="8" indent="-342900" algn="l">
              <a:lnSpc>
                <a:spcPct val="115000"/>
              </a:lnSpc>
              <a:spcBef>
                <a:spcPts val="2000"/>
              </a:spcBef>
              <a:spcAft>
                <a:spcPts val="2000"/>
              </a:spcAft>
              <a:buSzPts val="1800"/>
              <a:buChar char="■"/>
              <a:defRPr/>
            </a:lvl9pPr>
          </a:lstStyle>
          <a:p>
            <a:endParaRPr/>
          </a:p>
        </p:txBody>
      </p:sp>
      <p:sp>
        <p:nvSpPr>
          <p:cNvPr id="40" name="Google Shape;40;p9"/>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64468" y="6218168"/>
            <a:ext cx="7014300" cy="889500"/>
          </a:xfrm>
          <a:prstGeom prst="rect">
            <a:avLst/>
          </a:prstGeom>
          <a:noFill/>
          <a:ln>
            <a:noFill/>
          </a:ln>
        </p:spPr>
        <p:txBody>
          <a:bodyPr spcFirstLastPara="1" wrap="square" lIns="116050" tIns="116050" rIns="116050" bIns="116050" anchor="ctr" anchorCtr="0">
            <a:noAutofit/>
          </a:bodyPr>
          <a:lstStyle>
            <a:lvl1pPr marL="457200" lvl="0" indent="-228600" algn="l">
              <a:lnSpc>
                <a:spcPct val="100000"/>
              </a:lnSpc>
              <a:spcBef>
                <a:spcPts val="0"/>
              </a:spcBef>
              <a:spcAft>
                <a:spcPts val="0"/>
              </a:spcAft>
              <a:buSzPts val="2300"/>
              <a:buNone/>
              <a:defRPr/>
            </a:lvl1pPr>
          </a:lstStyle>
          <a:p>
            <a:endParaRPr/>
          </a:p>
        </p:txBody>
      </p:sp>
      <p:sp>
        <p:nvSpPr>
          <p:cNvPr id="43" name="Google Shape;43;p10"/>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marR="0" lvl="0"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Autofit/>
          </a:bodyPr>
          <a:lstStyle>
            <a:lvl1pPr marL="457200" marR="0" lvl="0" indent="-374650" algn="l" rtl="0">
              <a:lnSpc>
                <a:spcPct val="115000"/>
              </a:lnSpc>
              <a:spcBef>
                <a:spcPts val="0"/>
              </a:spcBef>
              <a:spcAft>
                <a:spcPts val="0"/>
              </a:spcAft>
              <a:buClr>
                <a:schemeClr val="dk2"/>
              </a:buClr>
              <a:buSzPts val="2300"/>
              <a:buFont typeface="Arial"/>
              <a:buChar char="●"/>
              <a:defRPr sz="2300" b="0" i="0" u="none" strike="noStrike" cap="none">
                <a:solidFill>
                  <a:schemeClr val="dk2"/>
                </a:solidFill>
                <a:latin typeface="Arial"/>
                <a:ea typeface="Arial"/>
                <a:cs typeface="Arial"/>
                <a:sym typeface="Arial"/>
              </a:defRPr>
            </a:lvl1pPr>
            <a:lvl2pPr marL="914400" marR="0" lvl="1"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5pPr>
            <a:lvl6pPr marL="2743200" marR="0" lvl="5"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6pPr>
            <a:lvl7pPr marL="3200400" marR="0" lvl="6"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7pPr>
            <a:lvl8pPr marL="3657600" marR="0" lvl="7"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8pPr>
            <a:lvl9pPr marL="4114800" marR="0" lvl="8" indent="-342900" algn="l" rtl="0">
              <a:lnSpc>
                <a:spcPct val="115000"/>
              </a:lnSpc>
              <a:spcBef>
                <a:spcPts val="2000"/>
              </a:spcBef>
              <a:spcAft>
                <a:spcPts val="2000"/>
              </a:spcAft>
              <a:buClr>
                <a:schemeClr val="dk2"/>
              </a:buClr>
              <a:buSzPts val="1800"/>
              <a:buFont typeface="Arial"/>
              <a:buChar char="■"/>
              <a:defRPr sz="18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 id="214748366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1.jp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jpg"/></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jpg"/></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youtube.com/watch?v=Yo54SHy4IzY" TargetMode="Externa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hyperlink" Target="https://www.asa.org.uk/asset/FA0CDD1A-6453-42FF-BD2892D70C53C5E7/"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hyperlink" Target="https://www.channel4.com/news/clampdown-on-gender-stereotypes-in-adverts"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1.jpg"/><Relationship Id="rId4" Type="http://schemas.openxmlformats.org/officeDocument/2006/relationships/image" Target="../media/image11.png"/></Relationships>
</file>

<file path=ppt/slides/_rels/slide3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1.jpg"/><Relationship Id="rId5" Type="http://schemas.openxmlformats.org/officeDocument/2006/relationships/hyperlink" Target="https://www.youtube.com/watch?v=VhB3l1gCz2E" TargetMode="External"/><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www.google.co.uk/url?sa=i&amp;rct=j&amp;q=&amp;esrc=s&amp;source=images&amp;cd=&amp;cad=rja&amp;uact=8&amp;ved=2ahUKEwjFu8_3scTdAhWkxIUKHXZ1BmUQjRx6BAgBEAU&amp;url=https://www.simply-sustainable.co.uk/why-gender-stereotypes-risk-driving-women-away-from-successful-careers-in-stem/&amp;psig=AOvVaw3pJBfzchxxejjk6wxcnvo4&amp;ust=1537354359093150" TargetMode="External"/><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hyperlink" Target="https://www.google.co.uk/url?sa=i&amp;rct=j&amp;q=&amp;esrc=s&amp;source=images&amp;cd=&amp;cad=rja&amp;uact=8&amp;ved=2ahUKEwj73NCKssTdAhUQCRoKHV2xC1sQjRx6BAgBEAU&amp;url=https://www.media-street.co.uk/5-marketing-ads-that-crushed-gender-stereotypes/&amp;psig=AOvVaw3pJBfzchxxejjk6wxcnvo4&amp;ust=1537354359093150" TargetMode="External"/><Relationship Id="rId4" Type="http://schemas.openxmlformats.org/officeDocument/2006/relationships/image" Target="../media/image14.jpeg"/><Relationship Id="rId9" Type="http://schemas.openxmlformats.org/officeDocument/2006/relationships/image" Target="../media/image1.jpg"/></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1.xml"/><Relationship Id="rId4" Type="http://schemas.openxmlformats.org/officeDocument/2006/relationships/image" Target="../media/image1.jpg"/></Relationships>
</file>

<file path=ppt/slides/_rels/slide4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1.xm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55" name="Google Shape;55;p13"/>
          <p:cNvSpPr/>
          <p:nvPr/>
        </p:nvSpPr>
        <p:spPr>
          <a:xfrm rot="10800000" flipH="1">
            <a:off x="428825" y="1016575"/>
            <a:ext cx="98154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98278"/>
              </a:solidFill>
            </a:endParaRPr>
          </a:p>
        </p:txBody>
      </p:sp>
      <p:sp>
        <p:nvSpPr>
          <p:cNvPr id="56" name="Google Shape;56;p13"/>
          <p:cNvSpPr/>
          <p:nvPr/>
        </p:nvSpPr>
        <p:spPr>
          <a:xfrm rot="10800000" flipH="1">
            <a:off x="428825" y="7112575"/>
            <a:ext cx="98154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98278"/>
              </a:solidFill>
            </a:endParaRPr>
          </a:p>
        </p:txBody>
      </p:sp>
      <p:sp>
        <p:nvSpPr>
          <p:cNvPr id="57" name="Google Shape;57;p13"/>
          <p:cNvSpPr txBox="1"/>
          <p:nvPr/>
        </p:nvSpPr>
        <p:spPr>
          <a:xfrm>
            <a:off x="4010375" y="3458700"/>
            <a:ext cx="2652300" cy="64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3000" i="1">
                <a:solidFill>
                  <a:schemeClr val="dk2"/>
                </a:solidFill>
                <a:latin typeface="Raleway"/>
                <a:ea typeface="Raleway"/>
                <a:cs typeface="Raleway"/>
                <a:sym typeface="Raleway"/>
              </a:rPr>
              <a:t>MENTAL MAP</a:t>
            </a:r>
            <a:endParaRPr sz="3000" i="1">
              <a:solidFill>
                <a:schemeClr val="dk2"/>
              </a:solidFill>
              <a:latin typeface="Raleway"/>
              <a:ea typeface="Raleway"/>
              <a:cs typeface="Raleway"/>
              <a:sym typeface="Raleway"/>
            </a:endParaRPr>
          </a:p>
        </p:txBody>
      </p:sp>
      <p:sp>
        <p:nvSpPr>
          <p:cNvPr id="58" name="Google Shape;58;p13"/>
          <p:cNvSpPr txBox="1"/>
          <p:nvPr/>
        </p:nvSpPr>
        <p:spPr>
          <a:xfrm>
            <a:off x="5399625" y="371950"/>
            <a:ext cx="18681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a:solidFill>
                  <a:srgbClr val="595959"/>
                </a:solidFill>
                <a:latin typeface="Prompt"/>
                <a:ea typeface="Prompt"/>
                <a:cs typeface="Prompt"/>
                <a:sym typeface="Prompt"/>
              </a:rPr>
              <a:t>DIAGRAM</a:t>
            </a:r>
            <a:endParaRPr sz="2200" b="1">
              <a:solidFill>
                <a:srgbClr val="595959"/>
              </a:solidFill>
              <a:latin typeface="Prompt"/>
              <a:ea typeface="Prompt"/>
              <a:cs typeface="Prompt"/>
              <a:sym typeface="Prompt"/>
            </a:endParaRPr>
          </a:p>
        </p:txBody>
      </p:sp>
      <p:sp>
        <p:nvSpPr>
          <p:cNvPr id="59" name="Google Shape;59;p13"/>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it" b="1"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b="1" dirty="0" smtClean="0">
                <a:solidFill>
                  <a:srgbClr val="861533"/>
                </a:solidFill>
                <a:latin typeface="Prompt"/>
                <a:ea typeface="Prompt"/>
                <a:cs typeface="Prompt"/>
                <a:sym typeface="Prompt"/>
              </a:rPr>
              <a:t> </a:t>
            </a:r>
            <a:r>
              <a:rPr lang="it" b="1" dirty="0">
                <a:solidFill>
                  <a:srgbClr val="861533"/>
                </a:solidFill>
                <a:latin typeface="Prompt"/>
                <a:ea typeface="Prompt"/>
                <a:cs typeface="Prompt"/>
                <a:sym typeface="Prompt"/>
              </a:rPr>
              <a:t>//</a:t>
            </a:r>
            <a:endParaRPr dirty="0">
              <a:solidFill>
                <a:srgbClr val="861533"/>
              </a:solidFill>
            </a:endParaRPr>
          </a:p>
          <a:p>
            <a:pPr marL="0" lvl="0" indent="0" algn="l" rtl="0">
              <a:spcBef>
                <a:spcPts val="0"/>
              </a:spcBef>
              <a:spcAft>
                <a:spcPts val="0"/>
              </a:spcAft>
              <a:buClr>
                <a:schemeClr val="dk1"/>
              </a:buClr>
              <a:buSzPts val="1100"/>
              <a:buFont typeface="Arial"/>
              <a:buNone/>
            </a:pPr>
            <a:r>
              <a:rPr lang="it" b="1" dirty="0">
                <a:solidFill>
                  <a:srgbClr val="861533"/>
                </a:solidFill>
                <a:latin typeface="Prompt"/>
                <a:ea typeface="Prompt"/>
                <a:cs typeface="Prompt"/>
                <a:sym typeface="Prompt"/>
              </a:rPr>
              <a:t>Teaching Learning Unit</a:t>
            </a:r>
            <a:endParaRPr b="1" dirty="0">
              <a:solidFill>
                <a:srgbClr val="861533"/>
              </a:solidFill>
              <a:latin typeface="Prompt"/>
              <a:ea typeface="Prompt"/>
              <a:cs typeface="Prompt"/>
              <a:sym typeface="Prompt"/>
            </a:endParaRPr>
          </a:p>
        </p:txBody>
      </p:sp>
      <p:pic>
        <p:nvPicPr>
          <p:cNvPr id="60" name="Google Shape;60;p13"/>
          <p:cNvPicPr preferRelativeResize="0"/>
          <p:nvPr/>
        </p:nvPicPr>
        <p:blipFill>
          <a:blip r:embed="rId4">
            <a:alphaModFix/>
          </a:blip>
          <a:stretch>
            <a:fillRect/>
          </a:stretch>
        </p:blipFill>
        <p:spPr>
          <a:xfrm>
            <a:off x="9280750" y="6717473"/>
            <a:ext cx="955718" cy="334501"/>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218379" y="1373708"/>
            <a:ext cx="8175675" cy="816975"/>
          </a:xfrm>
          <a:prstGeom prst="roundRect">
            <a:avLst/>
          </a:prstGeom>
          <a:solidFill>
            <a:schemeClr val="accent6">
              <a:lumMod val="20000"/>
              <a:lumOff val="80000"/>
            </a:schemeClr>
          </a:solidFill>
          <a:ln w="635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rgbClr val="595959"/>
                </a:solidFill>
                <a:latin typeface="Raleway" panose="020B0604020202020204" charset="0"/>
              </a:rPr>
              <a:t>Let’s get engaged… what do you like or dislike about this advert?</a:t>
            </a:r>
          </a:p>
          <a:p>
            <a:pPr algn="ctr"/>
            <a:r>
              <a:rPr lang="en-GB" sz="1800" dirty="0">
                <a:solidFill>
                  <a:srgbClr val="595959"/>
                </a:solidFill>
                <a:latin typeface="Raleway" panose="020B0604020202020204" charset="0"/>
              </a:rPr>
              <a:t>Discuss in groups.</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878" y="2425431"/>
            <a:ext cx="8810678" cy="4275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3233860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37" y="1247700"/>
            <a:ext cx="9683811" cy="4841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ounded Rectangular Callout 1"/>
          <p:cNvSpPr/>
          <p:nvPr/>
        </p:nvSpPr>
        <p:spPr>
          <a:xfrm>
            <a:off x="2393004" y="6223923"/>
            <a:ext cx="5898679" cy="1245140"/>
          </a:xfrm>
          <a:prstGeom prst="wedgeRoundRectCallout">
            <a:avLst>
              <a:gd name="adj1" fmla="val 1040"/>
              <a:gd name="adj2" fmla="val -37159"/>
              <a:gd name="adj3" fmla="val 16667"/>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9" b="1" dirty="0">
                <a:latin typeface="Raleway" panose="020B0604020202020204" charset="0"/>
              </a:rPr>
              <a:t>We think that this is…</a:t>
            </a:r>
          </a:p>
        </p:txBody>
      </p:sp>
      <p:grpSp>
        <p:nvGrpSpPr>
          <p:cNvPr id="15" name="Group 14"/>
          <p:cNvGrpSpPr/>
          <p:nvPr/>
        </p:nvGrpSpPr>
        <p:grpSpPr>
          <a:xfrm>
            <a:off x="364325" y="290950"/>
            <a:ext cx="9872150" cy="776917"/>
            <a:chOff x="364325" y="290950"/>
            <a:chExt cx="9872150" cy="776917"/>
          </a:xfrm>
        </p:grpSpPr>
        <p:pic>
          <p:nvPicPr>
            <p:cNvPr id="16"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7"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9"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8648064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556424" y="1223219"/>
            <a:ext cx="7586097" cy="975794"/>
          </a:xfrm>
          <a:prstGeom prst="roundRect">
            <a:avLst/>
          </a:prstGeom>
          <a:solidFill>
            <a:schemeClr val="accent6">
              <a:lumMod val="20000"/>
              <a:lumOff val="80000"/>
            </a:schemeClr>
          </a:solidFill>
          <a:ln w="635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rgbClr val="595959"/>
                </a:solidFill>
                <a:latin typeface="Raleway" panose="020B0604020202020204" charset="0"/>
              </a:rPr>
              <a:t>Let’s get engaged… </a:t>
            </a:r>
          </a:p>
          <a:p>
            <a:pPr algn="ctr"/>
            <a:r>
              <a:rPr lang="en-GB" sz="1800" dirty="0">
                <a:solidFill>
                  <a:srgbClr val="595959"/>
                </a:solidFill>
                <a:latin typeface="Raleway" panose="020B0604020202020204" charset="0"/>
              </a:rPr>
              <a:t>What do you like or dislike about this ad?</a:t>
            </a:r>
          </a:p>
          <a:p>
            <a:pPr algn="ctr"/>
            <a:r>
              <a:rPr lang="en-GB" sz="1800" dirty="0">
                <a:solidFill>
                  <a:srgbClr val="595959"/>
                </a:solidFill>
                <a:latin typeface="Raleway" panose="020B0604020202020204" charset="0"/>
              </a:rPr>
              <a:t>Discuss in groups.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8297" y="2354364"/>
            <a:ext cx="8042352" cy="5019984"/>
          </a:xfrm>
          <a:prstGeom prst="rect">
            <a:avLst/>
          </a:prstGeom>
        </p:spPr>
      </p:pic>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3297191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101" y="1341562"/>
            <a:ext cx="9071610" cy="798523"/>
          </a:xfrm>
        </p:spPr>
        <p:txBody>
          <a:bodyPr/>
          <a:lstStyle/>
          <a:p>
            <a:pPr algn="ctr"/>
            <a:r>
              <a:rPr lang="en-GB" b="1" dirty="0">
                <a:solidFill>
                  <a:srgbClr val="595959"/>
                </a:solidFill>
                <a:latin typeface="Raleway" panose="020B0604020202020204" charset="0"/>
              </a:rPr>
              <a:t>Key </a:t>
            </a:r>
            <a:r>
              <a:rPr lang="en-GB" b="1" dirty="0" smtClean="0">
                <a:solidFill>
                  <a:srgbClr val="595959"/>
                </a:solidFill>
                <a:latin typeface="Raleway" panose="020B0604020202020204" charset="0"/>
              </a:rPr>
              <a:t>Ideas </a:t>
            </a:r>
            <a:endParaRPr lang="en-GB" b="1" dirty="0">
              <a:solidFill>
                <a:srgbClr val="595959"/>
              </a:solidFill>
              <a:latin typeface="Raleway" panose="020B0604020202020204" charset="0"/>
            </a:endParaRPr>
          </a:p>
        </p:txBody>
      </p:sp>
      <p:sp>
        <p:nvSpPr>
          <p:cNvPr id="3" name="Content Placeholder 2"/>
          <p:cNvSpPr>
            <a:spLocks noGrp="1"/>
          </p:cNvSpPr>
          <p:nvPr>
            <p:ph idx="1"/>
          </p:nvPr>
        </p:nvSpPr>
        <p:spPr>
          <a:xfrm>
            <a:off x="810101" y="2387500"/>
            <a:ext cx="8901457" cy="4989036"/>
          </a:xfrm>
        </p:spPr>
        <p:txBody>
          <a:bodyPr>
            <a:normAutofit/>
          </a:bodyPr>
          <a:lstStyle/>
          <a:p>
            <a:pPr marL="0" indent="0">
              <a:buNone/>
            </a:pPr>
            <a:r>
              <a:rPr lang="en-GB" dirty="0">
                <a:solidFill>
                  <a:srgbClr val="595959"/>
                </a:solidFill>
                <a:latin typeface="Raleway" panose="020B0604020202020204" charset="0"/>
              </a:rPr>
              <a:t>➊ Gender refers to the norms, expectations, and beliefs about the roles, relationships, and values attributed to girls, boys, women, and men. </a:t>
            </a:r>
            <a:endParaRPr lang="en-GB" dirty="0" smtClean="0">
              <a:solidFill>
                <a:srgbClr val="595959"/>
              </a:solidFill>
              <a:latin typeface="Raleway" panose="020B0604020202020204" charset="0"/>
            </a:endParaRPr>
          </a:p>
          <a:p>
            <a:pPr marL="0" indent="0">
              <a:buNone/>
            </a:pPr>
            <a:endParaRPr lang="en-GB" dirty="0">
              <a:solidFill>
                <a:srgbClr val="595959"/>
              </a:solidFill>
              <a:latin typeface="Raleway" panose="020B0604020202020204" charset="0"/>
            </a:endParaRPr>
          </a:p>
          <a:p>
            <a:pPr marL="0" indent="0">
              <a:buNone/>
            </a:pPr>
            <a:r>
              <a:rPr lang="en-GB" dirty="0">
                <a:solidFill>
                  <a:srgbClr val="595959"/>
                </a:solidFill>
                <a:latin typeface="Raleway" panose="020B0604020202020204" charset="0"/>
              </a:rPr>
              <a:t>➋ Gender is not biological or “natural”, but is learned from families and friends, in schools and communities, from the media, and many other places</a:t>
            </a: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1525287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825" y="1239029"/>
            <a:ext cx="9071610" cy="937084"/>
          </a:xfrm>
        </p:spPr>
        <p:txBody>
          <a:bodyPr/>
          <a:lstStyle/>
          <a:p>
            <a:pPr algn="ctr"/>
            <a:r>
              <a:rPr lang="en-GB" b="1" dirty="0">
                <a:solidFill>
                  <a:srgbClr val="595959"/>
                </a:solidFill>
                <a:latin typeface="Raleway" panose="020B0604020202020204" charset="0"/>
              </a:rPr>
              <a:t>What’s it all about then? </a:t>
            </a:r>
          </a:p>
        </p:txBody>
      </p:sp>
      <p:sp>
        <p:nvSpPr>
          <p:cNvPr id="3" name="Content Placeholder 2"/>
          <p:cNvSpPr>
            <a:spLocks noGrp="1"/>
          </p:cNvSpPr>
          <p:nvPr>
            <p:ph idx="1"/>
          </p:nvPr>
        </p:nvSpPr>
        <p:spPr>
          <a:xfrm>
            <a:off x="428825" y="2347274"/>
            <a:ext cx="9218959" cy="4989036"/>
          </a:xfrm>
        </p:spPr>
        <p:txBody>
          <a:bodyPr>
            <a:normAutofit/>
          </a:bodyPr>
          <a:lstStyle/>
          <a:p>
            <a:r>
              <a:rPr lang="en-GB" b="1" dirty="0">
                <a:latin typeface="Raleway" panose="020B0604020202020204" charset="0"/>
              </a:rPr>
              <a:t>Gender is not the same as sex </a:t>
            </a:r>
            <a:r>
              <a:rPr lang="en-GB" dirty="0">
                <a:latin typeface="Raleway" panose="020B0604020202020204" charset="0"/>
              </a:rPr>
              <a:t>(biological characteristics of men and women) </a:t>
            </a:r>
            <a:r>
              <a:rPr lang="en-GB" b="1" dirty="0">
                <a:latin typeface="Raleway" panose="020B0604020202020204" charset="0"/>
              </a:rPr>
              <a:t>but is a socially constructed definition of men and women, therefore sex is something we are born with and gender is something we learn.</a:t>
            </a:r>
            <a:r>
              <a:rPr lang="en-GB" dirty="0">
                <a:latin typeface="Raleway" panose="020B0604020202020204" charset="0"/>
              </a:rPr>
              <a:t> </a:t>
            </a:r>
          </a:p>
          <a:p>
            <a:r>
              <a:rPr lang="en-GB" dirty="0">
                <a:solidFill>
                  <a:schemeClr val="accent1"/>
                </a:solidFill>
                <a:latin typeface="Raleway" panose="020B0604020202020204" charset="0"/>
              </a:rPr>
              <a:t>Gender roles are often determined by culture, with both men and women being taught appropriate norms and behaviour reflecting society and relationships which have been build up over thousands of years. </a:t>
            </a:r>
          </a:p>
          <a:p>
            <a:r>
              <a:rPr lang="en-GB" dirty="0">
                <a:latin typeface="Raleway" panose="020B0604020202020204" charset="0"/>
              </a:rPr>
              <a:t>These roles are often legitimised by laws. </a:t>
            </a:r>
          </a:p>
          <a:p>
            <a:r>
              <a:rPr lang="en-GB" dirty="0">
                <a:solidFill>
                  <a:schemeClr val="accent2"/>
                </a:solidFill>
                <a:latin typeface="Raleway" panose="020B0604020202020204" charset="0"/>
              </a:rPr>
              <a:t>Over 150 countries have at least one law that is discriminatory towards women. </a:t>
            </a: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38208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3931" y="1306178"/>
            <a:ext cx="7699407" cy="841800"/>
          </a:xfrm>
        </p:spPr>
        <p:txBody>
          <a:bodyPr/>
          <a:lstStyle/>
          <a:p>
            <a:pPr algn="ctr"/>
            <a:r>
              <a:rPr lang="en-GB" b="1" dirty="0">
                <a:solidFill>
                  <a:srgbClr val="595959"/>
                </a:solidFill>
                <a:latin typeface="Raleway" panose="020B0604020202020204" charset="0"/>
              </a:rPr>
              <a:t>BIOLOGICAL SEX</a:t>
            </a:r>
          </a:p>
        </p:txBody>
      </p:sp>
      <p:sp>
        <p:nvSpPr>
          <p:cNvPr id="3" name="Content Placeholder 2"/>
          <p:cNvSpPr>
            <a:spLocks noGrp="1"/>
          </p:cNvSpPr>
          <p:nvPr>
            <p:ph idx="1"/>
          </p:nvPr>
        </p:nvSpPr>
        <p:spPr>
          <a:xfrm>
            <a:off x="364468" y="2099020"/>
            <a:ext cx="9298334" cy="3932129"/>
          </a:xfrm>
        </p:spPr>
        <p:txBody>
          <a:bodyPr>
            <a:normAutofit/>
          </a:bodyPr>
          <a:lstStyle/>
          <a:p>
            <a:pPr marL="0" indent="0">
              <a:buNone/>
            </a:pPr>
            <a:r>
              <a:rPr lang="en-GB" b="1" dirty="0" smtClean="0">
                <a:solidFill>
                  <a:srgbClr val="595959"/>
                </a:solidFill>
                <a:latin typeface="Raleway" panose="020B0604020202020204" charset="0"/>
              </a:rPr>
              <a:t>Biological </a:t>
            </a:r>
            <a:r>
              <a:rPr lang="en-GB" b="1" dirty="0">
                <a:solidFill>
                  <a:srgbClr val="595959"/>
                </a:solidFill>
                <a:latin typeface="Raleway" panose="020B0604020202020204" charset="0"/>
              </a:rPr>
              <a:t>sex </a:t>
            </a:r>
            <a:r>
              <a:rPr lang="en-GB" dirty="0">
                <a:solidFill>
                  <a:srgbClr val="595959"/>
                </a:solidFill>
                <a:latin typeface="Raleway" panose="020B0604020202020204" charset="0"/>
              </a:rPr>
              <a:t>refers to the physical characteristics you are born with. It is assigned based upon a person’s anatomy and physical attributes (such as external sex organs, sex chromosomes, and internal reproductive structures). </a:t>
            </a:r>
          </a:p>
          <a:p>
            <a:pPr marL="0" indent="0">
              <a:buNone/>
            </a:pPr>
            <a:endParaRPr lang="en-GB" dirty="0">
              <a:solidFill>
                <a:srgbClr val="595959"/>
              </a:solidFill>
              <a:latin typeface="Raleway" panose="020B0604020202020204" charset="0"/>
            </a:endParaRPr>
          </a:p>
          <a:p>
            <a:pPr marL="0" indent="0">
              <a:buNone/>
            </a:pPr>
            <a:r>
              <a:rPr lang="en-GB" dirty="0">
                <a:solidFill>
                  <a:srgbClr val="595959"/>
                </a:solidFill>
                <a:latin typeface="Raleway" panose="020B0604020202020204" charset="0"/>
              </a:rPr>
              <a:t>When these classifications don’t line up with what is typically considered a male or female body, the individual is usually referred to as “intersex.” </a:t>
            </a:r>
          </a:p>
          <a:p>
            <a:endParaRPr lang="en-GB" dirty="0">
              <a:solidFill>
                <a:srgbClr val="595959"/>
              </a:solidFill>
              <a:latin typeface="Raleway" panose="020B0604020202020204" charset="0"/>
            </a:endParaRP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7638393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18" y="1189884"/>
            <a:ext cx="9963000" cy="841800"/>
          </a:xfrm>
        </p:spPr>
        <p:txBody>
          <a:bodyPr/>
          <a:lstStyle/>
          <a:p>
            <a:pPr algn="ctr"/>
            <a:r>
              <a:rPr lang="en-GB" b="1" dirty="0" smtClean="0">
                <a:solidFill>
                  <a:srgbClr val="595959"/>
                </a:solidFill>
              </a:rPr>
              <a:t>GENDER</a:t>
            </a:r>
            <a:endParaRPr lang="en-GB" b="1" dirty="0">
              <a:solidFill>
                <a:srgbClr val="595959"/>
              </a:solidFill>
            </a:endParaRPr>
          </a:p>
        </p:txBody>
      </p:sp>
      <p:sp>
        <p:nvSpPr>
          <p:cNvPr id="3" name="Content Placeholder 2"/>
          <p:cNvSpPr>
            <a:spLocks noGrp="1"/>
          </p:cNvSpPr>
          <p:nvPr>
            <p:ph idx="1"/>
          </p:nvPr>
        </p:nvSpPr>
        <p:spPr>
          <a:xfrm>
            <a:off x="364325" y="1858366"/>
            <a:ext cx="9517386" cy="5478775"/>
          </a:xfrm>
        </p:spPr>
        <p:txBody>
          <a:bodyPr>
            <a:noAutofit/>
          </a:bodyPr>
          <a:lstStyle/>
          <a:p>
            <a:r>
              <a:rPr lang="en-GB" sz="2000" dirty="0">
                <a:solidFill>
                  <a:srgbClr val="C00000"/>
                </a:solidFill>
                <a:latin typeface="Raleway" panose="020B0604020202020204" charset="0"/>
              </a:rPr>
              <a:t>Gender refers to the attitudes, roles, behaviours, activities, and attributes that a community or society determines is characteristic or uses to describes men, women, boys and girls.</a:t>
            </a:r>
          </a:p>
          <a:p>
            <a:r>
              <a:rPr lang="en-GB" sz="2000" dirty="0">
                <a:solidFill>
                  <a:srgbClr val="00B050"/>
                </a:solidFill>
                <a:latin typeface="Raleway" panose="020B0604020202020204" charset="0"/>
              </a:rPr>
              <a:t>This is typically associated with or matches one’s biological sex; individuals who feel that their gender and sex “match,” or are associated, are referred to as “cisgender.” </a:t>
            </a:r>
          </a:p>
          <a:p>
            <a:r>
              <a:rPr lang="en-GB" sz="2000" dirty="0">
                <a:solidFill>
                  <a:srgbClr val="002060"/>
                </a:solidFill>
                <a:latin typeface="Raleway" panose="020B0604020202020204" charset="0"/>
              </a:rPr>
              <a:t>Some individuals’ gender identity does not conform to those behaviours that are typically associated with their sex; these individuals can refer to themselves as transgender or non-binary, for example.</a:t>
            </a:r>
          </a:p>
          <a:p>
            <a:r>
              <a:rPr lang="en-GB" sz="2000" dirty="0">
                <a:solidFill>
                  <a:schemeClr val="accent1">
                    <a:lumMod val="75000"/>
                  </a:schemeClr>
                </a:solidFill>
                <a:latin typeface="Raleway" panose="020B0604020202020204" charset="0"/>
              </a:rPr>
              <a:t>Definitions of “masculine” and “feminine” are not fixed. They change over time and are different from society to society. We learn to be our “gender” by interacting with the world around us. </a:t>
            </a:r>
          </a:p>
          <a:p>
            <a:r>
              <a:rPr lang="en-GB" sz="2000" dirty="0">
                <a:solidFill>
                  <a:srgbClr val="0070C0"/>
                </a:solidFill>
                <a:latin typeface="Raleway" panose="020B0604020202020204" charset="0"/>
              </a:rPr>
              <a:t>Sometimes these ideas of how to be a man are thought to be based on our biology rather than something that we learn (such as the common myth that violence is a part of men’s biology). </a:t>
            </a: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98298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325" y="1556426"/>
            <a:ext cx="9504198" cy="1683083"/>
          </a:xfrm>
        </p:spPr>
        <p:txBody>
          <a:bodyPr>
            <a:noAutofit/>
          </a:bodyPr>
          <a:lstStyle/>
          <a:p>
            <a:pPr algn="ctr"/>
            <a:r>
              <a:rPr lang="en-GB" b="1" dirty="0" smtClean="0">
                <a:solidFill>
                  <a:srgbClr val="595959"/>
                </a:solidFill>
                <a:latin typeface="Raleway" panose="020B0604020202020204" charset="0"/>
              </a:rPr>
              <a:t>TASK </a:t>
            </a:r>
            <a:r>
              <a:rPr lang="en-GB" b="1" dirty="0">
                <a:solidFill>
                  <a:srgbClr val="595959"/>
                </a:solidFill>
                <a:latin typeface="Raleway" panose="020B0604020202020204" charset="0"/>
              </a:rPr>
              <a:t>1</a:t>
            </a:r>
            <a:r>
              <a:rPr lang="en-GB" dirty="0">
                <a:solidFill>
                  <a:srgbClr val="595959"/>
                </a:solidFill>
                <a:latin typeface="Raleway" panose="020B0604020202020204" charset="0"/>
              </a:rPr>
              <a:t/>
            </a:r>
            <a:br>
              <a:rPr lang="en-GB" dirty="0">
                <a:solidFill>
                  <a:srgbClr val="595959"/>
                </a:solidFill>
                <a:latin typeface="Raleway" panose="020B0604020202020204" charset="0"/>
              </a:rPr>
            </a:br>
            <a:r>
              <a:rPr lang="en-GB" dirty="0">
                <a:solidFill>
                  <a:srgbClr val="595959"/>
                </a:solidFill>
                <a:latin typeface="Raleway" panose="020B0604020202020204" charset="0"/>
              </a:rPr>
              <a:t> How do young children think about identities? </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8388" y="3461785"/>
            <a:ext cx="5715035" cy="3813413"/>
          </a:xfrm>
          <a:prstGeom prst="rect">
            <a:avLst/>
          </a:prstGeom>
        </p:spPr>
      </p:pic>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0724610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loud Callout 6"/>
          <p:cNvSpPr/>
          <p:nvPr/>
        </p:nvSpPr>
        <p:spPr>
          <a:xfrm>
            <a:off x="4710902" y="1081070"/>
            <a:ext cx="4921280" cy="3730648"/>
          </a:xfrm>
          <a:prstGeom prst="cloudCallout">
            <a:avLst>
              <a:gd name="adj1" fmla="val -114105"/>
              <a:gd name="adj2" fmla="val 48455"/>
            </a:avLst>
          </a:prstGeom>
          <a:solidFill>
            <a:schemeClr val="bg1"/>
          </a:solidFill>
          <a:ln w="88900" cmpd="dbl">
            <a:solidFill>
              <a:schemeClr val="accent2">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527" dirty="0">
                <a:solidFill>
                  <a:schemeClr val="tx1"/>
                </a:solidFill>
                <a:latin typeface="Raleway" panose="020B0604020202020204" charset="0"/>
              </a:rPr>
              <a:t>What words do you think of when I say ‘man’? </a:t>
            </a:r>
          </a:p>
        </p:txBody>
      </p:sp>
      <p:sp>
        <p:nvSpPr>
          <p:cNvPr id="8" name="Rounded Rectangle 7"/>
          <p:cNvSpPr/>
          <p:nvPr/>
        </p:nvSpPr>
        <p:spPr>
          <a:xfrm>
            <a:off x="914400" y="5245952"/>
            <a:ext cx="8873425" cy="204979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595959"/>
                </a:solidFill>
                <a:latin typeface="Raleway" panose="020B0604020202020204" charset="0"/>
              </a:rPr>
              <a:t>Question Prompts</a:t>
            </a:r>
          </a:p>
          <a:p>
            <a:pPr algn="ctr"/>
            <a:r>
              <a:rPr lang="en-GB" sz="2400" b="1" dirty="0">
                <a:solidFill>
                  <a:srgbClr val="595959"/>
                </a:solidFill>
                <a:latin typeface="Raleway" panose="020B0604020202020204" charset="0"/>
              </a:rPr>
              <a:t> </a:t>
            </a:r>
            <a:r>
              <a:rPr lang="en-GB" sz="2400" dirty="0">
                <a:solidFill>
                  <a:srgbClr val="595959"/>
                </a:solidFill>
                <a:latin typeface="Raleway" panose="020B0604020202020204" charset="0"/>
              </a:rPr>
              <a:t>How are all girls and boys supposed to behave?</a:t>
            </a:r>
          </a:p>
          <a:p>
            <a:pPr algn="ctr"/>
            <a:r>
              <a:rPr lang="en-GB" sz="2400" dirty="0">
                <a:solidFill>
                  <a:srgbClr val="595959"/>
                </a:solidFill>
                <a:latin typeface="Raleway" panose="020B0604020202020204" charset="0"/>
              </a:rPr>
              <a:t>What are they supposed to like or dislike?</a:t>
            </a:r>
          </a:p>
          <a:p>
            <a:pPr algn="ctr"/>
            <a:r>
              <a:rPr lang="en-GB" sz="2400" dirty="0">
                <a:solidFill>
                  <a:srgbClr val="595959"/>
                </a:solidFill>
                <a:latin typeface="Raleway" panose="020B0604020202020204" charset="0"/>
              </a:rPr>
              <a:t>How are they supposed to look, think and feel? </a:t>
            </a:r>
          </a:p>
          <a:p>
            <a:pPr algn="ctr"/>
            <a:r>
              <a:rPr lang="en-GB" sz="2400" dirty="0">
                <a:solidFill>
                  <a:srgbClr val="595959"/>
                </a:solidFill>
                <a:latin typeface="Raleway" panose="020B0604020202020204" charset="0"/>
              </a:rPr>
              <a:t>What are they supposed to be good at? </a:t>
            </a:r>
          </a:p>
        </p:txBody>
      </p:sp>
      <p:grpSp>
        <p:nvGrpSpPr>
          <p:cNvPr id="12" name="Group 11"/>
          <p:cNvGrpSpPr/>
          <p:nvPr/>
        </p:nvGrpSpPr>
        <p:grpSpPr>
          <a:xfrm>
            <a:off x="364325" y="290950"/>
            <a:ext cx="9872150" cy="776917"/>
            <a:chOff x="364325" y="290950"/>
            <a:chExt cx="9872150" cy="776917"/>
          </a:xfrm>
        </p:grpSpPr>
        <p:pic>
          <p:nvPicPr>
            <p:cNvPr id="13"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4"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6"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467260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loud Callout 4"/>
          <p:cNvSpPr/>
          <p:nvPr/>
        </p:nvSpPr>
        <p:spPr>
          <a:xfrm>
            <a:off x="4710902" y="1081070"/>
            <a:ext cx="4921280" cy="3413146"/>
          </a:xfrm>
          <a:prstGeom prst="cloudCallout">
            <a:avLst>
              <a:gd name="adj1" fmla="val -114895"/>
              <a:gd name="adj2" fmla="val 59164"/>
            </a:avLst>
          </a:prstGeom>
          <a:solidFill>
            <a:schemeClr val="bg1"/>
          </a:solidFill>
          <a:ln w="88900" cmpd="dbl">
            <a:solidFill>
              <a:schemeClr val="accent2">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527" dirty="0">
                <a:solidFill>
                  <a:schemeClr val="tx1"/>
                </a:solidFill>
                <a:latin typeface="Raleway" panose="020B0604020202020204" charset="0"/>
              </a:rPr>
              <a:t>What words do you think of when I say ‘woman’? </a:t>
            </a:r>
          </a:p>
        </p:txBody>
      </p:sp>
      <p:sp>
        <p:nvSpPr>
          <p:cNvPr id="6" name="Rounded Rectangle 5"/>
          <p:cNvSpPr/>
          <p:nvPr/>
        </p:nvSpPr>
        <p:spPr>
          <a:xfrm>
            <a:off x="1151615" y="5129220"/>
            <a:ext cx="8853969" cy="218598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595959"/>
                </a:solidFill>
                <a:latin typeface="Raleway" panose="020B0604020202020204" charset="0"/>
              </a:rPr>
              <a:t>Question Prompts</a:t>
            </a:r>
          </a:p>
          <a:p>
            <a:pPr algn="ctr"/>
            <a:r>
              <a:rPr lang="en-GB" sz="2400" b="1" dirty="0">
                <a:solidFill>
                  <a:srgbClr val="595959"/>
                </a:solidFill>
                <a:latin typeface="Raleway" panose="020B0604020202020204" charset="0"/>
              </a:rPr>
              <a:t> </a:t>
            </a:r>
            <a:r>
              <a:rPr lang="en-GB" sz="2400" dirty="0">
                <a:solidFill>
                  <a:srgbClr val="595959"/>
                </a:solidFill>
                <a:latin typeface="Raleway" panose="020B0604020202020204" charset="0"/>
              </a:rPr>
              <a:t>How are all girls and boys supposed to behave?</a:t>
            </a:r>
          </a:p>
          <a:p>
            <a:pPr algn="ctr"/>
            <a:r>
              <a:rPr lang="en-GB" sz="2400" dirty="0">
                <a:solidFill>
                  <a:srgbClr val="595959"/>
                </a:solidFill>
                <a:latin typeface="Raleway" panose="020B0604020202020204" charset="0"/>
              </a:rPr>
              <a:t>What are they supposed to like or dislike?</a:t>
            </a:r>
          </a:p>
          <a:p>
            <a:pPr algn="ctr"/>
            <a:r>
              <a:rPr lang="en-GB" sz="2400" dirty="0">
                <a:solidFill>
                  <a:srgbClr val="595959"/>
                </a:solidFill>
                <a:latin typeface="Raleway" panose="020B0604020202020204" charset="0"/>
              </a:rPr>
              <a:t>How are they supposed to look, think and feel? </a:t>
            </a:r>
          </a:p>
          <a:p>
            <a:pPr algn="ctr"/>
            <a:r>
              <a:rPr lang="en-GB" sz="2400" dirty="0">
                <a:solidFill>
                  <a:srgbClr val="595959"/>
                </a:solidFill>
                <a:latin typeface="Raleway" panose="020B0604020202020204" charset="0"/>
              </a:rPr>
              <a:t>What are they supposed to be good at? </a:t>
            </a:r>
          </a:p>
        </p:txBody>
      </p:sp>
      <p:grpSp>
        <p:nvGrpSpPr>
          <p:cNvPr id="12" name="Group 11"/>
          <p:cNvGrpSpPr/>
          <p:nvPr/>
        </p:nvGrpSpPr>
        <p:grpSpPr>
          <a:xfrm>
            <a:off x="364325" y="290950"/>
            <a:ext cx="9872150" cy="776917"/>
            <a:chOff x="364325" y="290950"/>
            <a:chExt cx="9872150" cy="776917"/>
          </a:xfrm>
        </p:grpSpPr>
        <p:pic>
          <p:nvPicPr>
            <p:cNvPr id="13"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4"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6"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508805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p:nvPr/>
        </p:nvSpPr>
        <p:spPr>
          <a:xfrm>
            <a:off x="364325" y="1162150"/>
            <a:ext cx="1031700" cy="33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200" b="1" dirty="0" smtClean="0">
                <a:solidFill>
                  <a:srgbClr val="861533"/>
                </a:solidFill>
                <a:latin typeface="Prompt"/>
                <a:cs typeface="Prompt"/>
                <a:sym typeface="Prompt"/>
              </a:rPr>
              <a:t>LESSON</a:t>
            </a:r>
            <a:endParaRPr sz="12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66" name="Google Shape;66;p14"/>
          <p:cNvSpPr txBox="1"/>
          <p:nvPr/>
        </p:nvSpPr>
        <p:spPr>
          <a:xfrm>
            <a:off x="1760300" y="1804750"/>
            <a:ext cx="1878900" cy="987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i="0" u="none" strike="noStrike" cap="none">
              <a:solidFill>
                <a:schemeClr val="dk2"/>
              </a:solidFill>
              <a:latin typeface="Raleway ExtraBold"/>
              <a:ea typeface="Raleway ExtraBold"/>
              <a:cs typeface="Raleway ExtraBold"/>
              <a:sym typeface="Raleway ExtraBold"/>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3174BA"/>
              </a:solidFill>
              <a:latin typeface="Prompt"/>
              <a:ea typeface="Prompt"/>
              <a:cs typeface="Prompt"/>
              <a:sym typeface="Prompt"/>
            </a:endParaRPr>
          </a:p>
        </p:txBody>
      </p:sp>
      <p:sp>
        <p:nvSpPr>
          <p:cNvPr id="68" name="Google Shape;68;p14"/>
          <p:cNvSpPr txBox="1"/>
          <p:nvPr/>
        </p:nvSpPr>
        <p:spPr>
          <a:xfrm>
            <a:off x="364325" y="1855025"/>
            <a:ext cx="1031700" cy="33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200" b="1" dirty="0">
                <a:solidFill>
                  <a:srgbClr val="861533"/>
                </a:solidFill>
                <a:latin typeface="Prompt"/>
                <a:ea typeface="Prompt"/>
                <a:cs typeface="Prompt"/>
                <a:sym typeface="Prompt"/>
              </a:rPr>
              <a:t>DURATION</a:t>
            </a:r>
            <a:endParaRPr sz="12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69" name="Google Shape;69;p14"/>
          <p:cNvSpPr txBox="1"/>
          <p:nvPr/>
        </p:nvSpPr>
        <p:spPr>
          <a:xfrm>
            <a:off x="1760300" y="1162150"/>
            <a:ext cx="12312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100" b="1" dirty="0">
                <a:solidFill>
                  <a:srgbClr val="861533"/>
                </a:solidFill>
                <a:latin typeface="Prompt"/>
                <a:ea typeface="Prompt"/>
                <a:cs typeface="Prompt"/>
                <a:sym typeface="Prompt"/>
              </a:rPr>
              <a:t>LEARNING OBJECTIVES OF THIS PHASE</a:t>
            </a:r>
            <a:endParaRPr sz="1100"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861533"/>
              </a:solidFill>
              <a:latin typeface="Prompt"/>
              <a:ea typeface="Prompt"/>
              <a:cs typeface="Prompt"/>
              <a:sym typeface="Prompt"/>
            </a:endParaRPr>
          </a:p>
        </p:txBody>
      </p:sp>
      <p:sp>
        <p:nvSpPr>
          <p:cNvPr id="70" name="Google Shape;70;p14"/>
          <p:cNvSpPr txBox="1"/>
          <p:nvPr/>
        </p:nvSpPr>
        <p:spPr>
          <a:xfrm>
            <a:off x="3686875" y="1238350"/>
            <a:ext cx="31908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100" b="1" dirty="0">
                <a:solidFill>
                  <a:srgbClr val="861533"/>
                </a:solidFill>
                <a:latin typeface="Prompt"/>
                <a:ea typeface="Prompt"/>
                <a:cs typeface="Prompt"/>
                <a:sym typeface="Prompt"/>
              </a:rPr>
              <a:t>TO WHICH GCE LEARNING OBJECTIVE DOES THIS PHASE CONTRIBUTE?</a:t>
            </a:r>
            <a:endParaRPr sz="1100"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861533"/>
              </a:solidFill>
              <a:latin typeface="Prompt"/>
              <a:ea typeface="Prompt"/>
              <a:cs typeface="Prompt"/>
              <a:sym typeface="Prompt"/>
            </a:endParaRPr>
          </a:p>
        </p:txBody>
      </p:sp>
      <p:sp>
        <p:nvSpPr>
          <p:cNvPr id="72" name="Google Shape;72;p14"/>
          <p:cNvSpPr txBox="1"/>
          <p:nvPr/>
        </p:nvSpPr>
        <p:spPr>
          <a:xfrm>
            <a:off x="364325" y="3090500"/>
            <a:ext cx="2700900" cy="753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WHAT TEACHER DOES</a:t>
            </a:r>
            <a:endParaRPr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73" name="Google Shape;73;p14"/>
          <p:cNvSpPr txBox="1"/>
          <p:nvPr/>
        </p:nvSpPr>
        <p:spPr>
          <a:xfrm>
            <a:off x="448375" y="1349200"/>
            <a:ext cx="403800" cy="52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2400">
                <a:solidFill>
                  <a:srgbClr val="666666"/>
                </a:solidFill>
                <a:latin typeface="Raleway ExtraBold"/>
                <a:ea typeface="Raleway ExtraBold"/>
                <a:cs typeface="Raleway ExtraBold"/>
                <a:sym typeface="Raleway ExtraBold"/>
              </a:rPr>
              <a:t>1</a:t>
            </a:r>
            <a:endParaRPr sz="2400" i="0" u="none" strike="noStrike" cap="none">
              <a:solidFill>
                <a:srgbClr val="3174BA"/>
              </a:solidFill>
              <a:latin typeface="Raleway ExtraBold"/>
              <a:ea typeface="Raleway ExtraBold"/>
              <a:cs typeface="Raleway ExtraBold"/>
              <a:sym typeface="Raleway ExtraBold"/>
            </a:endParaRPr>
          </a:p>
        </p:txBody>
      </p:sp>
      <p:sp>
        <p:nvSpPr>
          <p:cNvPr id="74" name="Google Shape;74;p14"/>
          <p:cNvSpPr txBox="1"/>
          <p:nvPr/>
        </p:nvSpPr>
        <p:spPr>
          <a:xfrm>
            <a:off x="448375" y="2111200"/>
            <a:ext cx="657600" cy="52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2400" dirty="0">
                <a:solidFill>
                  <a:srgbClr val="666666"/>
                </a:solidFill>
                <a:latin typeface="Raleway ExtraBold"/>
                <a:ea typeface="Raleway ExtraBold"/>
                <a:cs typeface="Raleway ExtraBold"/>
                <a:sym typeface="Raleway ExtraBold"/>
              </a:rPr>
              <a:t>1</a:t>
            </a:r>
            <a:r>
              <a:rPr lang="it" sz="1800" dirty="0" smtClean="0">
                <a:solidFill>
                  <a:srgbClr val="666666"/>
                </a:solidFill>
                <a:latin typeface="Raleway ExtraBold"/>
                <a:ea typeface="Raleway ExtraBold"/>
                <a:cs typeface="Raleway ExtraBold"/>
                <a:sym typeface="Raleway ExtraBold"/>
              </a:rPr>
              <a:t>h</a:t>
            </a:r>
            <a:endParaRPr sz="1800" i="0" u="none" strike="noStrike" cap="none" dirty="0">
              <a:solidFill>
                <a:srgbClr val="3174BA"/>
              </a:solidFill>
              <a:latin typeface="Raleway ExtraBold"/>
              <a:ea typeface="Raleway ExtraBold"/>
              <a:cs typeface="Raleway ExtraBold"/>
              <a:sym typeface="Raleway ExtraBold"/>
            </a:endParaRPr>
          </a:p>
        </p:txBody>
      </p:sp>
      <p:sp>
        <p:nvSpPr>
          <p:cNvPr id="75" name="Google Shape;75;p14"/>
          <p:cNvSpPr txBox="1"/>
          <p:nvPr/>
        </p:nvSpPr>
        <p:spPr>
          <a:xfrm>
            <a:off x="452400" y="3338950"/>
            <a:ext cx="6412800" cy="826935"/>
          </a:xfrm>
          <a:prstGeom prst="rect">
            <a:avLst/>
          </a:prstGeom>
          <a:noFill/>
          <a:ln>
            <a:noFill/>
          </a:ln>
        </p:spPr>
        <p:txBody>
          <a:bodyPr spcFirstLastPara="1" wrap="square" lIns="91425" tIns="91425" rIns="91425" bIns="91425" anchor="t" anchorCtr="0">
            <a:noAutofit/>
          </a:bodyPr>
          <a:lstStyle/>
          <a:p>
            <a:pPr>
              <a:buClr>
                <a:schemeClr val="dk1"/>
              </a:buClr>
              <a:buSzPts val="1100"/>
            </a:pPr>
            <a:r>
              <a:rPr lang="en-GB" sz="1100" dirty="0" smtClean="0">
                <a:solidFill>
                  <a:srgbClr val="595959"/>
                </a:solidFill>
                <a:latin typeface="Raleway" panose="020B0604020202020204" charset="0"/>
                <a:ea typeface="Raleway"/>
                <a:cs typeface="Raleway"/>
                <a:sym typeface="Raleway"/>
              </a:rPr>
              <a:t>Activity 1: </a:t>
            </a:r>
            <a:r>
              <a:rPr lang="en-GB" sz="1100" dirty="0">
                <a:solidFill>
                  <a:srgbClr val="595959"/>
                </a:solidFill>
                <a:latin typeface="Raleway" panose="020B0604020202020204" charset="0"/>
              </a:rPr>
              <a:t>Teacher explains lesson outcomes and defines key terms (could do this after the starter activity</a:t>
            </a:r>
            <a:r>
              <a:rPr lang="en-GB" sz="1100" dirty="0" smtClean="0">
                <a:solidFill>
                  <a:srgbClr val="595959"/>
                </a:solidFill>
                <a:latin typeface="Raleway" panose="020B0604020202020204" charset="0"/>
              </a:rPr>
              <a:t>)</a:t>
            </a:r>
          </a:p>
          <a:p>
            <a:pPr>
              <a:buClr>
                <a:schemeClr val="dk1"/>
              </a:buClr>
              <a:buSzPts val="1100"/>
            </a:pPr>
            <a:endParaRPr sz="1100" dirty="0">
              <a:solidFill>
                <a:srgbClr val="595959"/>
              </a:solidFill>
              <a:latin typeface="Raleway" panose="020B0604020202020204" charset="0"/>
              <a:ea typeface="Prompt"/>
              <a:cs typeface="Prompt"/>
              <a:sym typeface="Prompt"/>
            </a:endParaRPr>
          </a:p>
          <a:p>
            <a:pPr lvl="0">
              <a:buSzPts val="1400"/>
            </a:pPr>
            <a:r>
              <a:rPr lang="en-GB" sz="1100" i="0" u="none" strike="noStrike" cap="none" dirty="0" smtClean="0">
                <a:solidFill>
                  <a:srgbClr val="595959"/>
                </a:solidFill>
                <a:latin typeface="Raleway" panose="020B0604020202020204" charset="0"/>
                <a:ea typeface="Prompt"/>
                <a:cs typeface="Prompt"/>
                <a:sym typeface="Prompt"/>
              </a:rPr>
              <a:t>Activity 2: </a:t>
            </a:r>
            <a:r>
              <a:rPr lang="en-GB" sz="1100" dirty="0">
                <a:solidFill>
                  <a:srgbClr val="595959"/>
                </a:solidFill>
                <a:latin typeface="Raleway" panose="020B0604020202020204" charset="0"/>
              </a:rPr>
              <a:t>Teacher defines key terms relevant to the lesson (slides </a:t>
            </a:r>
            <a:r>
              <a:rPr lang="en-GB" sz="1100" dirty="0" smtClean="0">
                <a:solidFill>
                  <a:srgbClr val="595959"/>
                </a:solidFill>
                <a:latin typeface="Raleway" panose="020B0604020202020204" charset="0"/>
              </a:rPr>
              <a:t>13 </a:t>
            </a:r>
            <a:r>
              <a:rPr lang="en-GB" sz="1100" dirty="0">
                <a:solidFill>
                  <a:srgbClr val="595959"/>
                </a:solidFill>
                <a:latin typeface="Raleway" panose="020B0604020202020204" charset="0"/>
              </a:rPr>
              <a:t>– </a:t>
            </a:r>
            <a:r>
              <a:rPr lang="en-GB" sz="1100" dirty="0" smtClean="0">
                <a:solidFill>
                  <a:srgbClr val="595959"/>
                </a:solidFill>
                <a:latin typeface="Raleway" panose="020B0604020202020204" charset="0"/>
              </a:rPr>
              <a:t>16) </a:t>
            </a:r>
            <a:endParaRPr sz="1100" i="0" u="none" strike="noStrike" cap="none" dirty="0">
              <a:solidFill>
                <a:srgbClr val="595959"/>
              </a:solidFill>
              <a:latin typeface="Raleway" panose="020B0604020202020204" charset="0"/>
              <a:ea typeface="Prompt"/>
              <a:cs typeface="Prompt"/>
              <a:sym typeface="Prompt"/>
            </a:endParaRPr>
          </a:p>
        </p:txBody>
      </p:sp>
      <p:sp>
        <p:nvSpPr>
          <p:cNvPr id="76" name="Google Shape;76;p14"/>
          <p:cNvSpPr txBox="1"/>
          <p:nvPr/>
        </p:nvSpPr>
        <p:spPr>
          <a:xfrm>
            <a:off x="462100" y="4797494"/>
            <a:ext cx="6102300" cy="753000"/>
          </a:xfrm>
          <a:prstGeom prst="rect">
            <a:avLst/>
          </a:prstGeom>
          <a:noFill/>
          <a:ln>
            <a:noFill/>
          </a:ln>
        </p:spPr>
        <p:txBody>
          <a:bodyPr spcFirstLastPara="1" wrap="square" lIns="91425" tIns="91425" rIns="91425" bIns="91425" anchor="t" anchorCtr="0">
            <a:noAutofit/>
          </a:bodyPr>
          <a:lstStyle/>
          <a:p>
            <a:pPr marL="0" indent="0">
              <a:buNone/>
            </a:pPr>
            <a:r>
              <a:rPr lang="en-GB" sz="1100" dirty="0">
                <a:solidFill>
                  <a:srgbClr val="595959"/>
                </a:solidFill>
                <a:latin typeface="Raleway" panose="020B0604020202020204" charset="0"/>
              </a:rPr>
              <a:t>1. Teacher explains lesson outcomes and defines key terms (could do this after the starter activity)</a:t>
            </a:r>
          </a:p>
          <a:p>
            <a:pPr marL="0" indent="0">
              <a:buNone/>
            </a:pPr>
            <a:r>
              <a:rPr lang="en-GB" sz="1100" dirty="0">
                <a:solidFill>
                  <a:srgbClr val="595959"/>
                </a:solidFill>
                <a:latin typeface="Raleway" panose="020B0604020202020204" charset="0"/>
              </a:rPr>
              <a:t>2. Pupils discuss in groups 2 adverts and the question ‘What do you like or dislike about this advert?’</a:t>
            </a:r>
          </a:p>
          <a:p>
            <a:pPr marL="0" lvl="0" indent="0" algn="l" rtl="0">
              <a:spcBef>
                <a:spcPts val="0"/>
              </a:spcBef>
              <a:spcAft>
                <a:spcPts val="0"/>
              </a:spcAft>
              <a:buNone/>
            </a:pPr>
            <a:endParaRPr sz="1100" dirty="0">
              <a:solidFill>
                <a:srgbClr val="595959"/>
              </a:solidFill>
              <a:latin typeface="Raleway" panose="020B0604020202020204" charset="0"/>
            </a:endParaRPr>
          </a:p>
        </p:txBody>
      </p:sp>
      <p:sp>
        <p:nvSpPr>
          <p:cNvPr id="78" name="Google Shape;78;p14"/>
          <p:cNvSpPr txBox="1"/>
          <p:nvPr/>
        </p:nvSpPr>
        <p:spPr>
          <a:xfrm>
            <a:off x="462100" y="5933410"/>
            <a:ext cx="6102300" cy="1579313"/>
          </a:xfrm>
          <a:prstGeom prst="rect">
            <a:avLst/>
          </a:prstGeom>
          <a:noFill/>
          <a:ln>
            <a:noFill/>
          </a:ln>
        </p:spPr>
        <p:txBody>
          <a:bodyPr spcFirstLastPara="1" wrap="square" lIns="91425" tIns="91425" rIns="91425" bIns="91425" anchor="t" anchorCtr="0">
            <a:noAutofit/>
          </a:bodyPr>
          <a:lstStyle/>
          <a:p>
            <a:pPr marL="0" indent="0">
              <a:buNone/>
            </a:pPr>
            <a:r>
              <a:rPr lang="en-GB" sz="1100" b="1" dirty="0">
                <a:solidFill>
                  <a:srgbClr val="595959"/>
                </a:solidFill>
                <a:latin typeface="Raleway" panose="020B0604020202020204" charset="0"/>
              </a:rPr>
              <a:t>3. Teacher defines key terms relevant to the lesson (slides 11 – 14) </a:t>
            </a:r>
            <a:r>
              <a:rPr lang="en-GB" sz="1100" dirty="0">
                <a:solidFill>
                  <a:srgbClr val="595959"/>
                </a:solidFill>
                <a:latin typeface="Raleway" panose="020B0604020202020204" charset="0"/>
              </a:rPr>
              <a:t>and introduces the idea of gender, gender norms and the difference between gender and sex</a:t>
            </a:r>
          </a:p>
          <a:p>
            <a:pPr marL="0" indent="0">
              <a:buNone/>
            </a:pPr>
            <a:r>
              <a:rPr lang="en-GB" sz="1100" b="1" dirty="0">
                <a:solidFill>
                  <a:srgbClr val="595959"/>
                </a:solidFill>
                <a:latin typeface="Raleway" panose="020B0604020202020204" charset="0"/>
              </a:rPr>
              <a:t>4. </a:t>
            </a:r>
            <a:r>
              <a:rPr lang="en-GB" sz="1100" b="1" dirty="0" smtClean="0">
                <a:solidFill>
                  <a:srgbClr val="595959"/>
                </a:solidFill>
                <a:latin typeface="Raleway" panose="020B0604020202020204" charset="0"/>
              </a:rPr>
              <a:t>Task </a:t>
            </a:r>
            <a:r>
              <a:rPr lang="en-GB" sz="1100" b="1" dirty="0">
                <a:solidFill>
                  <a:srgbClr val="595959"/>
                </a:solidFill>
                <a:latin typeface="Raleway" panose="020B0604020202020204" charset="0"/>
              </a:rPr>
              <a:t>One: How do young children think about identities? </a:t>
            </a:r>
            <a:r>
              <a:rPr lang="en-GB" sz="1100" dirty="0">
                <a:solidFill>
                  <a:srgbClr val="595959"/>
                </a:solidFill>
                <a:latin typeface="Raleway" panose="020B0604020202020204" charset="0"/>
              </a:rPr>
              <a:t>Pupils have a template and add words that come to mind when you say woman/man. Use the following prompts to get them to add to this exercise. They can also add in the jobs they typically associate with men/woman. </a:t>
            </a:r>
          </a:p>
          <a:p>
            <a:pPr marL="0" indent="0">
              <a:buNone/>
            </a:pPr>
            <a:r>
              <a:rPr lang="en-GB" sz="1100" b="1" dirty="0">
                <a:solidFill>
                  <a:srgbClr val="595959"/>
                </a:solidFill>
                <a:latin typeface="Raleway" panose="020B0604020202020204" charset="0"/>
              </a:rPr>
              <a:t>Question Prompts: </a:t>
            </a:r>
            <a:r>
              <a:rPr lang="en-GB" sz="1100" dirty="0">
                <a:solidFill>
                  <a:srgbClr val="595959"/>
                </a:solidFill>
                <a:latin typeface="Raleway" panose="020B0604020202020204" charset="0"/>
              </a:rPr>
              <a:t>How are all girls and boys supposed to behave? What are they supposed to like or dislike? How are they supposed to look, think and feel? What are they supposed to be good at? </a:t>
            </a:r>
          </a:p>
        </p:txBody>
      </p:sp>
      <p:sp>
        <p:nvSpPr>
          <p:cNvPr id="80" name="Google Shape;80;p14"/>
          <p:cNvSpPr txBox="1"/>
          <p:nvPr/>
        </p:nvSpPr>
        <p:spPr>
          <a:xfrm>
            <a:off x="364325" y="4100950"/>
            <a:ext cx="4347600" cy="376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TEACHER’S ACTIVITIES</a:t>
            </a:r>
            <a:endParaRPr sz="1400" b="0" i="0" u="none" strike="noStrike" cap="none" dirty="0">
              <a:solidFill>
                <a:srgbClr val="861533"/>
              </a:solidFill>
              <a:sym typeface="Arial"/>
            </a:endParaRPr>
          </a:p>
        </p:txBody>
      </p:sp>
      <p:sp>
        <p:nvSpPr>
          <p:cNvPr id="81" name="Google Shape;81;p14"/>
          <p:cNvSpPr txBox="1"/>
          <p:nvPr/>
        </p:nvSpPr>
        <p:spPr>
          <a:xfrm>
            <a:off x="7319875" y="3364500"/>
            <a:ext cx="2815200" cy="363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sp>
        <p:nvSpPr>
          <p:cNvPr id="82" name="Google Shape;82;p14"/>
          <p:cNvSpPr txBox="1"/>
          <p:nvPr/>
        </p:nvSpPr>
        <p:spPr>
          <a:xfrm>
            <a:off x="1744115" y="1644749"/>
            <a:ext cx="5764966" cy="1268677"/>
          </a:xfrm>
          <a:prstGeom prst="rect">
            <a:avLst/>
          </a:prstGeom>
          <a:noFill/>
          <a:ln>
            <a:noFill/>
          </a:ln>
        </p:spPr>
        <p:txBody>
          <a:bodyPr spcFirstLastPara="1" wrap="square" lIns="91425" tIns="91425" rIns="91425" bIns="91425" anchor="t" anchorCtr="0">
            <a:noAutofit/>
          </a:bodyPr>
          <a:lstStyle/>
          <a:p>
            <a:pPr algn="just"/>
            <a:r>
              <a:rPr lang="en-GB" sz="1100" b="1" dirty="0" smtClean="0">
                <a:solidFill>
                  <a:srgbClr val="595959"/>
                </a:solidFill>
                <a:latin typeface="Raleway" panose="020B0604020202020204" charset="0"/>
              </a:rPr>
              <a:t>Pupils </a:t>
            </a:r>
            <a:r>
              <a:rPr lang="en-GB" sz="1100" b="1" dirty="0">
                <a:solidFill>
                  <a:srgbClr val="595959"/>
                </a:solidFill>
                <a:latin typeface="Raleway" panose="020B0604020202020204" charset="0"/>
              </a:rPr>
              <a:t>will be able to </a:t>
            </a:r>
          </a:p>
          <a:p>
            <a:pPr algn="just"/>
            <a:r>
              <a:rPr lang="en-GB" sz="1100" dirty="0">
                <a:solidFill>
                  <a:srgbClr val="595959"/>
                </a:solidFill>
                <a:latin typeface="Raleway" panose="020B0604020202020204" charset="0"/>
              </a:rPr>
              <a:t> </a:t>
            </a:r>
            <a:r>
              <a:rPr lang="en-GB" sz="1100" b="1" dirty="0">
                <a:solidFill>
                  <a:srgbClr val="595959"/>
                </a:solidFill>
                <a:latin typeface="Raleway" panose="020B0604020202020204" charset="0"/>
              </a:rPr>
              <a:t>Describe </a:t>
            </a:r>
            <a:r>
              <a:rPr lang="en-GB" sz="1100" dirty="0">
                <a:solidFill>
                  <a:srgbClr val="595959"/>
                </a:solidFill>
                <a:latin typeface="Raleway" panose="020B0604020202020204" charset="0"/>
              </a:rPr>
              <a:t>the difference between sex </a:t>
            </a:r>
          </a:p>
          <a:p>
            <a:pPr algn="just"/>
            <a:r>
              <a:rPr lang="en-GB" sz="1100" dirty="0">
                <a:solidFill>
                  <a:srgbClr val="595959"/>
                </a:solidFill>
                <a:latin typeface="Raleway" panose="020B0604020202020204" charset="0"/>
              </a:rPr>
              <a:t>(biological characteristics) and gender</a:t>
            </a:r>
            <a:r>
              <a:rPr lang="en-GB" sz="1100" dirty="0" smtClean="0">
                <a:solidFill>
                  <a:srgbClr val="595959"/>
                </a:solidFill>
                <a:latin typeface="Raleway" panose="020B0604020202020204" charset="0"/>
              </a:rPr>
              <a:t>.</a:t>
            </a:r>
            <a:endParaRPr lang="en-GB" sz="1100" dirty="0">
              <a:solidFill>
                <a:srgbClr val="595959"/>
              </a:solidFill>
              <a:latin typeface="Raleway" panose="020B0604020202020204" charset="0"/>
            </a:endParaRPr>
          </a:p>
          <a:p>
            <a:pPr algn="just"/>
            <a:r>
              <a:rPr lang="en-GB" sz="1100" b="1" dirty="0">
                <a:solidFill>
                  <a:srgbClr val="595959"/>
                </a:solidFill>
                <a:latin typeface="Raleway" panose="020B0604020202020204" charset="0"/>
              </a:rPr>
              <a:t>Explain</a:t>
            </a:r>
            <a:r>
              <a:rPr lang="en-GB" sz="1100" dirty="0">
                <a:solidFill>
                  <a:srgbClr val="595959"/>
                </a:solidFill>
                <a:latin typeface="Raleway" panose="020B0604020202020204" charset="0"/>
              </a:rPr>
              <a:t> what gender is, including how appropriate  behaviours are taught to both men and women.</a:t>
            </a:r>
          </a:p>
          <a:p>
            <a:pPr algn="just"/>
            <a:r>
              <a:rPr lang="en-GB" sz="1100" b="1" dirty="0" smtClean="0">
                <a:solidFill>
                  <a:srgbClr val="595959"/>
                </a:solidFill>
                <a:latin typeface="Raleway" panose="020B0604020202020204" charset="0"/>
              </a:rPr>
              <a:t>Reflect</a:t>
            </a:r>
            <a:r>
              <a:rPr lang="en-GB" sz="1100" dirty="0" smtClean="0">
                <a:solidFill>
                  <a:srgbClr val="595959"/>
                </a:solidFill>
                <a:latin typeface="Raleway" panose="020B0604020202020204" charset="0"/>
              </a:rPr>
              <a:t> </a:t>
            </a:r>
            <a:r>
              <a:rPr lang="en-GB" sz="1100" dirty="0">
                <a:solidFill>
                  <a:srgbClr val="595959"/>
                </a:solidFill>
                <a:latin typeface="Raleway" panose="020B0604020202020204" charset="0"/>
              </a:rPr>
              <a:t>on how gender norms influence the lives and relationships of men and women.</a:t>
            </a:r>
          </a:p>
          <a:p>
            <a:pPr algn="just"/>
            <a:r>
              <a:rPr lang="en-GB" sz="1100" dirty="0">
                <a:solidFill>
                  <a:srgbClr val="595959"/>
                </a:solidFill>
                <a:latin typeface="Raleway" panose="020B0604020202020204" charset="0"/>
              </a:rPr>
              <a:t> </a:t>
            </a:r>
          </a:p>
          <a:p>
            <a:pPr algn="just"/>
            <a:r>
              <a:rPr lang="en-GB" sz="1100" b="1" dirty="0">
                <a:solidFill>
                  <a:srgbClr val="595959"/>
                </a:solidFill>
                <a:latin typeface="Raleway" panose="020B0604020202020204" charset="0"/>
              </a:rPr>
              <a:t>Understand</a:t>
            </a:r>
            <a:r>
              <a:rPr lang="en-GB" sz="1100" dirty="0">
                <a:solidFill>
                  <a:srgbClr val="595959"/>
                </a:solidFill>
                <a:latin typeface="Raleway" panose="020B0604020202020204" charset="0"/>
              </a:rPr>
              <a:t> that we all have a right to express our identity as we wish</a:t>
            </a:r>
            <a:endParaRPr sz="1400" b="1" i="0" u="none" strike="noStrike" cap="none" dirty="0">
              <a:solidFill>
                <a:srgbClr val="3174BA"/>
              </a:solidFill>
              <a:latin typeface="Prompt"/>
              <a:ea typeface="Prompt"/>
              <a:cs typeface="Prompt"/>
              <a:sym typeface="Prompt"/>
            </a:endParaRPr>
          </a:p>
        </p:txBody>
      </p:sp>
      <p:sp>
        <p:nvSpPr>
          <p:cNvPr id="84" name="Google Shape;84;p14"/>
          <p:cNvSpPr/>
          <p:nvPr/>
        </p:nvSpPr>
        <p:spPr>
          <a:xfrm rot="10800000" flipH="1">
            <a:off x="428825" y="29977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dirty="0" smtClean="0"/>
              <a:t>a</a:t>
            </a:r>
            <a:endParaRPr dirty="0"/>
          </a:p>
        </p:txBody>
      </p:sp>
      <p:sp>
        <p:nvSpPr>
          <p:cNvPr id="86" name="Google Shape;86;p14"/>
          <p:cNvSpPr txBox="1"/>
          <p:nvPr/>
        </p:nvSpPr>
        <p:spPr>
          <a:xfrm>
            <a:off x="8275325" y="1162150"/>
            <a:ext cx="1878900" cy="6426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800" b="1" i="1" dirty="0">
                <a:solidFill>
                  <a:srgbClr val="861533"/>
                </a:solidFill>
                <a:latin typeface="Prompt"/>
                <a:ea typeface="Prompt"/>
                <a:cs typeface="Prompt"/>
                <a:sym typeface="Prompt"/>
              </a:rPr>
              <a:t>FROM THE SAT</a:t>
            </a:r>
            <a:endParaRPr sz="1800" b="1" i="1"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A98278"/>
              </a:solidFill>
              <a:latin typeface="Prompt"/>
              <a:ea typeface="Prompt"/>
              <a:cs typeface="Prompt"/>
              <a:sym typeface="Prompt"/>
            </a:endParaRPr>
          </a:p>
        </p:txBody>
      </p:sp>
      <p:sp>
        <p:nvSpPr>
          <p:cNvPr id="87" name="Google Shape;87;p14"/>
          <p:cNvSpPr txBox="1"/>
          <p:nvPr/>
        </p:nvSpPr>
        <p:spPr>
          <a:xfrm>
            <a:off x="7741300" y="1613223"/>
            <a:ext cx="2412900" cy="6426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100" b="1" i="1" dirty="0">
                <a:solidFill>
                  <a:srgbClr val="861533"/>
                </a:solidFill>
                <a:latin typeface="Prompt"/>
                <a:ea typeface="Prompt"/>
                <a:cs typeface="Prompt"/>
                <a:sym typeface="Prompt"/>
              </a:rPr>
              <a:t>BIG IDEA</a:t>
            </a:r>
            <a:endParaRPr sz="1100" b="1" i="1" dirty="0">
              <a:solidFill>
                <a:srgbClr val="861533"/>
              </a:solidFill>
              <a:latin typeface="Prompt"/>
              <a:ea typeface="Prompt"/>
              <a:cs typeface="Prompt"/>
              <a:sym typeface="Prompt"/>
            </a:endParaRPr>
          </a:p>
          <a:p>
            <a:pPr marL="0" marR="0" lvl="0" indent="0" algn="r" rtl="0">
              <a:lnSpc>
                <a:spcPct val="100000"/>
              </a:lnSpc>
              <a:spcBef>
                <a:spcPts val="0"/>
              </a:spcBef>
              <a:spcAft>
                <a:spcPts val="0"/>
              </a:spcAft>
              <a:buClr>
                <a:srgbClr val="000000"/>
              </a:buClr>
              <a:buSzPts val="1100"/>
              <a:buFont typeface="Arial"/>
              <a:buNone/>
            </a:pPr>
            <a:r>
              <a:rPr lang="it" sz="1800" b="1" i="1" dirty="0">
                <a:solidFill>
                  <a:srgbClr val="861533"/>
                </a:solidFill>
                <a:latin typeface="Prompt"/>
                <a:ea typeface="Prompt"/>
                <a:cs typeface="Prompt"/>
                <a:sym typeface="Prompt"/>
              </a:rPr>
              <a:t>WHAT IS IT</a:t>
            </a:r>
            <a:endParaRPr sz="1800" b="1" i="1"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800" b="1" i="0" u="none" strike="noStrike" cap="none" dirty="0">
              <a:solidFill>
                <a:srgbClr val="A98278"/>
              </a:solidFill>
              <a:latin typeface="Prompt"/>
              <a:ea typeface="Prompt"/>
              <a:cs typeface="Prompt"/>
              <a:sym typeface="Prompt"/>
            </a:endParaRPr>
          </a:p>
        </p:txBody>
      </p:sp>
      <p:sp>
        <p:nvSpPr>
          <p:cNvPr id="88" name="Google Shape;88;p14"/>
          <p:cNvSpPr txBox="1"/>
          <p:nvPr/>
        </p:nvSpPr>
        <p:spPr>
          <a:xfrm>
            <a:off x="8256200" y="3490662"/>
            <a:ext cx="1878875" cy="307337"/>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100" b="1" i="1" dirty="0">
                <a:solidFill>
                  <a:srgbClr val="861533"/>
                </a:solidFill>
                <a:latin typeface="Prompt"/>
                <a:ea typeface="Prompt"/>
                <a:cs typeface="Prompt"/>
                <a:sym typeface="Prompt"/>
              </a:rPr>
              <a:t>LEARNING OUTCOME</a:t>
            </a:r>
            <a:endParaRPr sz="1100" b="1" i="1"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861533"/>
              </a:solidFill>
              <a:latin typeface="Prompt"/>
              <a:ea typeface="Prompt"/>
              <a:cs typeface="Prompt"/>
              <a:sym typeface="Prompt"/>
            </a:endParaRPr>
          </a:p>
        </p:txBody>
      </p:sp>
      <p:sp>
        <p:nvSpPr>
          <p:cNvPr id="89" name="Google Shape;89;p14"/>
          <p:cNvSpPr txBox="1"/>
          <p:nvPr/>
        </p:nvSpPr>
        <p:spPr>
          <a:xfrm>
            <a:off x="7319875" y="3677790"/>
            <a:ext cx="2815200" cy="3019111"/>
          </a:xfrm>
          <a:prstGeom prst="rect">
            <a:avLst/>
          </a:prstGeom>
          <a:noFill/>
          <a:ln>
            <a:noFill/>
          </a:ln>
        </p:spPr>
        <p:txBody>
          <a:bodyPr spcFirstLastPara="1" wrap="square" lIns="91425" tIns="91425" rIns="91425" bIns="91425" anchor="t" anchorCtr="0">
            <a:noAutofit/>
          </a:bodyPr>
          <a:lstStyle/>
          <a:p>
            <a:pPr algn="r"/>
            <a:r>
              <a:rPr lang="en-GB" sz="1200" dirty="0" smtClean="0">
                <a:solidFill>
                  <a:srgbClr val="595959"/>
                </a:solidFill>
                <a:latin typeface="Raleway" panose="020B0604020202020204" charset="0"/>
              </a:rPr>
              <a:t> 	</a:t>
            </a:r>
            <a:r>
              <a:rPr lang="en-GB" sz="1200" b="1" dirty="0">
                <a:solidFill>
                  <a:srgbClr val="595959"/>
                </a:solidFill>
                <a:latin typeface="Raleway" panose="020B0604020202020204" charset="0"/>
              </a:rPr>
              <a:t>Pupils will be able to </a:t>
            </a:r>
          </a:p>
          <a:p>
            <a:pPr algn="r"/>
            <a:r>
              <a:rPr lang="en-GB" sz="1200" dirty="0">
                <a:solidFill>
                  <a:srgbClr val="595959"/>
                </a:solidFill>
                <a:latin typeface="Raleway" panose="020B0604020202020204" charset="0"/>
              </a:rPr>
              <a:t> </a:t>
            </a:r>
            <a:r>
              <a:rPr lang="en-GB" sz="1200" b="1" dirty="0">
                <a:solidFill>
                  <a:srgbClr val="595959"/>
                </a:solidFill>
                <a:latin typeface="Raleway" panose="020B0604020202020204" charset="0"/>
              </a:rPr>
              <a:t>Describe </a:t>
            </a:r>
            <a:r>
              <a:rPr lang="en-GB" sz="1200" dirty="0">
                <a:solidFill>
                  <a:srgbClr val="595959"/>
                </a:solidFill>
                <a:latin typeface="Raleway" panose="020B0604020202020204" charset="0"/>
              </a:rPr>
              <a:t>the difference between sex </a:t>
            </a:r>
          </a:p>
          <a:p>
            <a:pPr algn="r"/>
            <a:r>
              <a:rPr lang="en-GB" sz="1200" dirty="0">
                <a:solidFill>
                  <a:srgbClr val="595959"/>
                </a:solidFill>
                <a:latin typeface="Raleway" panose="020B0604020202020204" charset="0"/>
              </a:rPr>
              <a:t>(biological characteristics) and gender</a:t>
            </a:r>
            <a:r>
              <a:rPr lang="en-GB" sz="1200" dirty="0" smtClean="0">
                <a:solidFill>
                  <a:srgbClr val="595959"/>
                </a:solidFill>
                <a:latin typeface="Raleway" panose="020B0604020202020204" charset="0"/>
              </a:rPr>
              <a:t>.</a:t>
            </a:r>
          </a:p>
          <a:p>
            <a:pPr algn="r"/>
            <a:endParaRPr lang="en-GB" sz="1200" dirty="0">
              <a:solidFill>
                <a:srgbClr val="595959"/>
              </a:solidFill>
              <a:latin typeface="Raleway" panose="020B0604020202020204" charset="0"/>
            </a:endParaRPr>
          </a:p>
          <a:p>
            <a:pPr algn="r"/>
            <a:r>
              <a:rPr lang="en-GB" sz="1200" b="1" dirty="0">
                <a:solidFill>
                  <a:srgbClr val="595959"/>
                </a:solidFill>
                <a:latin typeface="Raleway" panose="020B0604020202020204" charset="0"/>
              </a:rPr>
              <a:t>Explain</a:t>
            </a:r>
            <a:r>
              <a:rPr lang="en-GB" sz="1200" dirty="0">
                <a:solidFill>
                  <a:srgbClr val="595959"/>
                </a:solidFill>
                <a:latin typeface="Raleway" panose="020B0604020202020204" charset="0"/>
              </a:rPr>
              <a:t> what gender is, including how appropriate  behaviours are taught to both men and women</a:t>
            </a:r>
            <a:r>
              <a:rPr lang="en-GB" sz="1200" dirty="0" smtClean="0">
                <a:solidFill>
                  <a:srgbClr val="595959"/>
                </a:solidFill>
                <a:latin typeface="Raleway" panose="020B0604020202020204" charset="0"/>
              </a:rPr>
              <a:t>.</a:t>
            </a:r>
          </a:p>
          <a:p>
            <a:pPr algn="r"/>
            <a:endParaRPr lang="en-GB" sz="1200" dirty="0">
              <a:solidFill>
                <a:srgbClr val="595959"/>
              </a:solidFill>
              <a:latin typeface="Raleway" panose="020B0604020202020204" charset="0"/>
            </a:endParaRPr>
          </a:p>
          <a:p>
            <a:pPr algn="r"/>
            <a:r>
              <a:rPr lang="en-GB" sz="1200" dirty="0">
                <a:solidFill>
                  <a:srgbClr val="595959"/>
                </a:solidFill>
                <a:latin typeface="Raleway" panose="020B0604020202020204" charset="0"/>
              </a:rPr>
              <a:t>  </a:t>
            </a:r>
            <a:r>
              <a:rPr lang="en-GB" sz="1200" b="1" dirty="0">
                <a:solidFill>
                  <a:srgbClr val="595959"/>
                </a:solidFill>
                <a:latin typeface="Raleway" panose="020B0604020202020204" charset="0"/>
              </a:rPr>
              <a:t>Reflect</a:t>
            </a:r>
            <a:r>
              <a:rPr lang="en-GB" sz="1200" dirty="0">
                <a:solidFill>
                  <a:srgbClr val="595959"/>
                </a:solidFill>
                <a:latin typeface="Raleway" panose="020B0604020202020204" charset="0"/>
              </a:rPr>
              <a:t> on how gender norms influence the lives and relationships of men and </a:t>
            </a:r>
            <a:r>
              <a:rPr lang="en-GB" sz="1200" dirty="0" smtClean="0">
                <a:solidFill>
                  <a:srgbClr val="595959"/>
                </a:solidFill>
                <a:latin typeface="Raleway" panose="020B0604020202020204" charset="0"/>
              </a:rPr>
              <a:t>women.</a:t>
            </a:r>
          </a:p>
          <a:p>
            <a:pPr algn="r"/>
            <a:r>
              <a:rPr lang="en-GB" sz="1200" dirty="0" smtClean="0">
                <a:solidFill>
                  <a:srgbClr val="595959"/>
                </a:solidFill>
                <a:latin typeface="Raleway" panose="020B0604020202020204" charset="0"/>
              </a:rPr>
              <a:t> </a:t>
            </a:r>
            <a:endParaRPr lang="en-GB" sz="1200" dirty="0">
              <a:solidFill>
                <a:srgbClr val="595959"/>
              </a:solidFill>
              <a:latin typeface="Raleway" panose="020B0604020202020204" charset="0"/>
            </a:endParaRPr>
          </a:p>
          <a:p>
            <a:pPr algn="r"/>
            <a:r>
              <a:rPr lang="en-GB" sz="1200" b="1" dirty="0">
                <a:solidFill>
                  <a:srgbClr val="595959"/>
                </a:solidFill>
                <a:latin typeface="Raleway" panose="020B0604020202020204" charset="0"/>
              </a:rPr>
              <a:t>Understand</a:t>
            </a:r>
            <a:r>
              <a:rPr lang="en-GB" sz="1200" dirty="0">
                <a:solidFill>
                  <a:srgbClr val="595959"/>
                </a:solidFill>
                <a:latin typeface="Raleway" panose="020B0604020202020204" charset="0"/>
              </a:rPr>
              <a:t> that we all have a right to express our identity as we wish.</a:t>
            </a:r>
          </a:p>
          <a:p>
            <a:pPr algn="r"/>
            <a:endParaRPr lang="en-GB" sz="1200" dirty="0">
              <a:solidFill>
                <a:srgbClr val="595959"/>
              </a:solidFill>
              <a:latin typeface="Raleway" panose="020B0604020202020204" charset="0"/>
            </a:endParaRPr>
          </a:p>
          <a:p>
            <a:pPr lvl="0" algn="r" rtl="0">
              <a:spcBef>
                <a:spcPts val="0"/>
              </a:spcBef>
              <a:spcAft>
                <a:spcPts val="0"/>
              </a:spcAft>
            </a:pPr>
            <a:endParaRPr sz="1200" dirty="0">
              <a:solidFill>
                <a:srgbClr val="595959"/>
              </a:solidFill>
              <a:latin typeface="Raleway" panose="020B0604020202020204" charset="0"/>
            </a:endParaRPr>
          </a:p>
        </p:txBody>
      </p:sp>
      <p:grpSp>
        <p:nvGrpSpPr>
          <p:cNvPr id="5" name="Group 4"/>
          <p:cNvGrpSpPr/>
          <p:nvPr/>
        </p:nvGrpSpPr>
        <p:grpSpPr>
          <a:xfrm>
            <a:off x="364325" y="290950"/>
            <a:ext cx="9872150" cy="776917"/>
            <a:chOff x="364325" y="290950"/>
            <a:chExt cx="9872150" cy="776917"/>
          </a:xfrm>
        </p:grpSpPr>
        <p:pic>
          <p:nvPicPr>
            <p:cNvPr id="67"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8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90"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pic>
        <p:nvPicPr>
          <p:cNvPr id="91" name="Google Shape;91;p14"/>
          <p:cNvPicPr preferRelativeResize="0"/>
          <p:nvPr/>
        </p:nvPicPr>
        <p:blipFill>
          <a:blip r:embed="rId4">
            <a:alphaModFix/>
          </a:blip>
          <a:stretch>
            <a:fillRect/>
          </a:stretch>
        </p:blipFill>
        <p:spPr>
          <a:xfrm>
            <a:off x="9280750" y="6717473"/>
            <a:ext cx="955718" cy="334501"/>
          </a:xfrm>
          <a:prstGeom prst="rect">
            <a:avLst/>
          </a:prstGeom>
          <a:noFill/>
          <a:ln>
            <a:noFill/>
          </a:ln>
        </p:spPr>
      </p:pic>
      <p:grpSp>
        <p:nvGrpSpPr>
          <p:cNvPr id="2" name="Group 1"/>
          <p:cNvGrpSpPr/>
          <p:nvPr/>
        </p:nvGrpSpPr>
        <p:grpSpPr>
          <a:xfrm>
            <a:off x="462100" y="4377299"/>
            <a:ext cx="6500700" cy="376800"/>
            <a:chOff x="462100" y="4420335"/>
            <a:chExt cx="6500700" cy="376800"/>
          </a:xfrm>
          <a:solidFill>
            <a:srgbClr val="861533"/>
          </a:solidFill>
        </p:grpSpPr>
        <p:sp>
          <p:nvSpPr>
            <p:cNvPr id="77" name="Google Shape;77;p14"/>
            <p:cNvSpPr/>
            <p:nvPr/>
          </p:nvSpPr>
          <p:spPr>
            <a:xfrm>
              <a:off x="462100" y="4420335"/>
              <a:ext cx="6500700" cy="376800"/>
            </a:xfrm>
            <a:prstGeom prst="rect">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4"/>
            <p:cNvSpPr txBox="1"/>
            <p:nvPr/>
          </p:nvSpPr>
          <p:spPr>
            <a:xfrm>
              <a:off x="516725" y="4465608"/>
              <a:ext cx="4195200" cy="315600"/>
            </a:xfrm>
            <a:prstGeom prst="rect">
              <a:avLst/>
            </a:prstGeom>
            <a:grp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1 </a:t>
              </a:r>
              <a:r>
                <a:rPr lang="it" i="1" dirty="0" smtClean="0">
                  <a:solidFill>
                    <a:srgbClr val="FFFFFF"/>
                  </a:solidFill>
                  <a:latin typeface="Prompt SemiBold"/>
                  <a:ea typeface="Prompt"/>
                  <a:cs typeface="Prompt SemiBold"/>
                  <a:sym typeface="Prompt SemiBold"/>
                </a:rPr>
                <a:t>Let’s get engaged (15 mins)</a:t>
              </a:r>
              <a:endParaRPr i="1" dirty="0">
                <a:solidFill>
                  <a:srgbClr val="FFFFFF"/>
                </a:solidFill>
                <a:latin typeface="Prompt SemiBold"/>
                <a:ea typeface="Prompt SemiBold"/>
                <a:cs typeface="Prompt SemiBold"/>
                <a:sym typeface="Prompt SemiBold"/>
              </a:endParaRPr>
            </a:p>
          </p:txBody>
        </p:sp>
      </p:grpSp>
      <p:grpSp>
        <p:nvGrpSpPr>
          <p:cNvPr id="3" name="Group 2"/>
          <p:cNvGrpSpPr/>
          <p:nvPr/>
        </p:nvGrpSpPr>
        <p:grpSpPr>
          <a:xfrm>
            <a:off x="462100" y="5590807"/>
            <a:ext cx="6500700" cy="376800"/>
            <a:chOff x="462100" y="5660617"/>
            <a:chExt cx="6500700" cy="376800"/>
          </a:xfrm>
          <a:solidFill>
            <a:srgbClr val="861533"/>
          </a:solidFill>
        </p:grpSpPr>
        <p:sp>
          <p:nvSpPr>
            <p:cNvPr id="79" name="Google Shape;79;p14"/>
            <p:cNvSpPr/>
            <p:nvPr/>
          </p:nvSpPr>
          <p:spPr>
            <a:xfrm>
              <a:off x="462100" y="5660617"/>
              <a:ext cx="6500700" cy="376800"/>
            </a:xfrm>
            <a:prstGeom prst="rect">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4"/>
            <p:cNvSpPr txBox="1"/>
            <p:nvPr/>
          </p:nvSpPr>
          <p:spPr>
            <a:xfrm>
              <a:off x="516725" y="5704012"/>
              <a:ext cx="4670700" cy="315600"/>
            </a:xfrm>
            <a:prstGeom prst="rect">
              <a:avLst/>
            </a:prstGeom>
            <a:grp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2 </a:t>
              </a:r>
              <a:r>
                <a:rPr lang="it" i="1" dirty="0" smtClean="0">
                  <a:solidFill>
                    <a:srgbClr val="FFFFFF"/>
                  </a:solidFill>
                  <a:latin typeface="Prompt SemiBold"/>
                  <a:ea typeface="Prompt"/>
                  <a:cs typeface="Prompt SemiBold"/>
                  <a:sym typeface="Prompt SemiBold"/>
                </a:rPr>
                <a:t>Developing Ideas (35 mins)</a:t>
              </a:r>
              <a:endParaRPr sz="1800" b="1" dirty="0">
                <a:solidFill>
                  <a:srgbClr val="FFFFFF"/>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3174BA"/>
                </a:solidFill>
                <a:latin typeface="Prompt"/>
                <a:ea typeface="Prompt"/>
                <a:cs typeface="Prompt"/>
                <a:sym typeface="Prompt"/>
              </a:endParaRPr>
            </a:p>
          </p:txBody>
        </p:sp>
      </p:grpSp>
      <p:sp>
        <p:nvSpPr>
          <p:cNvPr id="4" name="TextBox 3"/>
          <p:cNvSpPr txBox="1"/>
          <p:nvPr/>
        </p:nvSpPr>
        <p:spPr>
          <a:xfrm>
            <a:off x="7698287" y="2149450"/>
            <a:ext cx="2435925" cy="1446550"/>
          </a:xfrm>
          <a:prstGeom prst="rect">
            <a:avLst/>
          </a:prstGeom>
          <a:noFill/>
        </p:spPr>
        <p:txBody>
          <a:bodyPr wrap="square" rtlCol="0">
            <a:spAutoFit/>
          </a:bodyPr>
          <a:lstStyle/>
          <a:p>
            <a:pPr marL="0" indent="0" algn="r">
              <a:buNone/>
            </a:pPr>
            <a:r>
              <a:rPr lang="en-GB" sz="1100" b="1" dirty="0">
                <a:solidFill>
                  <a:srgbClr val="595959"/>
                </a:solidFill>
                <a:latin typeface="Raleway" panose="020B0604020202020204" charset="0"/>
              </a:rPr>
              <a:t>Big Idea number 1 </a:t>
            </a:r>
            <a:r>
              <a:rPr lang="en-GB" sz="1100" dirty="0">
                <a:solidFill>
                  <a:srgbClr val="595959"/>
                </a:solidFill>
                <a:latin typeface="Raleway" panose="020B0604020202020204" charset="0"/>
              </a:rPr>
              <a:t>– What is Gender Explaining how gender and sex differ, looking at the development of gender roles and gender identity.</a:t>
            </a:r>
          </a:p>
          <a:p>
            <a:pPr marL="0" indent="0" algn="r">
              <a:buNone/>
            </a:pPr>
            <a:r>
              <a:rPr lang="en-GB" sz="1100" b="1" dirty="0">
                <a:solidFill>
                  <a:srgbClr val="595959"/>
                </a:solidFill>
                <a:latin typeface="Raleway" panose="020B0604020202020204" charset="0"/>
              </a:rPr>
              <a:t>Big Idea number 2 </a:t>
            </a:r>
            <a:r>
              <a:rPr lang="en-GB" sz="1100" dirty="0">
                <a:solidFill>
                  <a:srgbClr val="595959"/>
                </a:solidFill>
                <a:latin typeface="Raleway" panose="020B0604020202020204" charset="0"/>
              </a:rPr>
              <a:t>– Looking at how gender roles are socially constructed</a:t>
            </a:r>
            <a:r>
              <a:rPr lang="en-GB" sz="1100" dirty="0" smtClean="0">
                <a:solidFill>
                  <a:srgbClr val="595959"/>
                </a:solidFill>
                <a:latin typeface="Raleway" panose="020B0604020202020204" charset="0"/>
              </a:rPr>
              <a:t>.</a:t>
            </a:r>
            <a:endParaRPr lang="en-GB" sz="1100" dirty="0">
              <a:solidFill>
                <a:srgbClr val="595959"/>
              </a:solidFill>
              <a:latin typeface="Raleway" panose="020B060402020202020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155126" y="1150884"/>
            <a:ext cx="8846948" cy="6205807"/>
            <a:chOff x="642530" y="290450"/>
            <a:chExt cx="9624656" cy="7063221"/>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5031" y="514625"/>
              <a:ext cx="3889399" cy="6452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7903" y="514625"/>
              <a:ext cx="3825842" cy="6690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ular Callout 3"/>
            <p:cNvSpPr/>
            <p:nvPr/>
          </p:nvSpPr>
          <p:spPr>
            <a:xfrm>
              <a:off x="642530" y="303378"/>
              <a:ext cx="1428759" cy="1571447"/>
            </a:xfrm>
            <a:prstGeom prst="wedgeRoundRectCallout">
              <a:avLst>
                <a:gd name="adj1" fmla="val 68409"/>
                <a:gd name="adj2" fmla="val 4678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rgbClr val="FF0000"/>
                  </a:solidFill>
                  <a:latin typeface="Raleway" panose="020B0604020202020204" charset="0"/>
                </a:rPr>
                <a:t>When I hear the word man I </a:t>
              </a:r>
              <a:r>
                <a:rPr lang="en-GB" sz="1800" dirty="0" smtClean="0">
                  <a:solidFill>
                    <a:srgbClr val="FF0000"/>
                  </a:solidFill>
                  <a:latin typeface="Raleway" panose="020B0604020202020204" charset="0"/>
                </a:rPr>
                <a:t>think…</a:t>
              </a:r>
              <a:endParaRPr lang="en-GB" sz="1800" dirty="0">
                <a:solidFill>
                  <a:srgbClr val="FF0000"/>
                </a:solidFill>
                <a:latin typeface="Raleway" panose="020B0604020202020204" charset="0"/>
              </a:endParaRPr>
            </a:p>
          </p:txBody>
        </p:sp>
        <p:sp>
          <p:nvSpPr>
            <p:cNvPr id="5" name="Rounded Rectangular Callout 4"/>
            <p:cNvSpPr/>
            <p:nvPr/>
          </p:nvSpPr>
          <p:spPr>
            <a:xfrm>
              <a:off x="8600301" y="290450"/>
              <a:ext cx="1666885" cy="1584375"/>
            </a:xfrm>
            <a:prstGeom prst="wedgeRoundRectCallout">
              <a:avLst>
                <a:gd name="adj1" fmla="val -63425"/>
                <a:gd name="adj2" fmla="val 3896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rgbClr val="FF0000"/>
                  </a:solidFill>
                  <a:latin typeface="Raleway" panose="020B0604020202020204" charset="0"/>
                </a:rPr>
                <a:t>When I hear the word woman I think…</a:t>
              </a:r>
            </a:p>
          </p:txBody>
        </p:sp>
        <p:sp>
          <p:nvSpPr>
            <p:cNvPr id="6" name="Oval 5"/>
            <p:cNvSpPr/>
            <p:nvPr/>
          </p:nvSpPr>
          <p:spPr>
            <a:xfrm>
              <a:off x="1301263" y="5884434"/>
              <a:ext cx="3651272" cy="1469237"/>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Raleway" panose="020B0604020202020204" charset="0"/>
                </a:rPr>
                <a:t>Typical jobs that men might do</a:t>
              </a:r>
            </a:p>
          </p:txBody>
        </p:sp>
        <p:sp>
          <p:nvSpPr>
            <p:cNvPr id="7" name="Oval 6"/>
            <p:cNvSpPr/>
            <p:nvPr/>
          </p:nvSpPr>
          <p:spPr>
            <a:xfrm>
              <a:off x="5749797" y="5946900"/>
              <a:ext cx="3730649" cy="1404834"/>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Raleway" panose="020B0604020202020204" charset="0"/>
                </a:rPr>
                <a:t>Typical jobs that women might do</a:t>
              </a:r>
            </a:p>
          </p:txBody>
        </p:sp>
      </p:grpSp>
      <p:grpSp>
        <p:nvGrpSpPr>
          <p:cNvPr id="15" name="Group 14"/>
          <p:cNvGrpSpPr/>
          <p:nvPr/>
        </p:nvGrpSpPr>
        <p:grpSpPr>
          <a:xfrm>
            <a:off x="364325" y="290950"/>
            <a:ext cx="9872150" cy="776917"/>
            <a:chOff x="364325" y="290950"/>
            <a:chExt cx="9872150" cy="776917"/>
          </a:xfrm>
        </p:grpSpPr>
        <p:pic>
          <p:nvPicPr>
            <p:cNvPr id="16"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7"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9"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6538441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80253" y="1310778"/>
            <a:ext cx="8969430" cy="2219379"/>
          </a:xfrm>
          <a:prstGeom prst="rect">
            <a:avLst/>
          </a:prstGeom>
          <a:solidFill>
            <a:srgbClr val="85D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595959"/>
                </a:solidFill>
                <a:latin typeface="Raleway" panose="020B0604020202020204" charset="0"/>
              </a:rPr>
              <a:t>Activity One: </a:t>
            </a:r>
            <a:r>
              <a:rPr lang="en-GB" sz="2000" dirty="0">
                <a:solidFill>
                  <a:srgbClr val="595959"/>
                </a:solidFill>
                <a:latin typeface="Raleway" panose="020B0604020202020204" charset="0"/>
              </a:rPr>
              <a:t>imagine you are 10 add descriptive words for the man and the woman that you think a child would use, and then write the jobs that you think most primary school children think men and women do. </a:t>
            </a:r>
          </a:p>
          <a:p>
            <a:pPr algn="ctr"/>
            <a:endParaRPr lang="en-GB" sz="2000" dirty="0">
              <a:solidFill>
                <a:srgbClr val="595959"/>
              </a:solidFill>
              <a:latin typeface="Raleway" panose="020B0604020202020204" charset="0"/>
            </a:endParaRPr>
          </a:p>
          <a:p>
            <a:pPr algn="ctr"/>
            <a:r>
              <a:rPr lang="en-GB" sz="2000" b="1" dirty="0">
                <a:solidFill>
                  <a:srgbClr val="595959"/>
                </a:solidFill>
                <a:latin typeface="Raleway" panose="020B0604020202020204" charset="0"/>
              </a:rPr>
              <a:t>Example: </a:t>
            </a:r>
            <a:r>
              <a:rPr lang="en-GB" sz="2000" dirty="0">
                <a:solidFill>
                  <a:srgbClr val="595959"/>
                </a:solidFill>
                <a:latin typeface="Raleway" panose="020B0604020202020204" charset="0"/>
              </a:rPr>
              <a:t>man = strong  </a:t>
            </a:r>
          </a:p>
          <a:p>
            <a:pPr algn="ctr"/>
            <a:r>
              <a:rPr lang="en-GB" sz="2000" dirty="0">
                <a:solidFill>
                  <a:srgbClr val="595959"/>
                </a:solidFill>
                <a:latin typeface="Raleway" panose="020B0604020202020204" charset="0"/>
              </a:rPr>
              <a:t>woman ?????</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661" y="3773067"/>
            <a:ext cx="2394615" cy="33116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1079188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10800000" flipH="1" flipV="1">
            <a:off x="2815408" y="4840492"/>
            <a:ext cx="3793034" cy="2308324"/>
          </a:xfrm>
          <a:prstGeom prst="rect">
            <a:avLst/>
          </a:prstGeom>
          <a:solidFill>
            <a:srgbClr val="00B0F0"/>
          </a:solidFill>
        </p:spPr>
        <p:txBody>
          <a:bodyPr wrap="square" rtlCol="0">
            <a:spAutoFit/>
          </a:bodyPr>
          <a:lstStyle/>
          <a:p>
            <a:pPr algn="ctr"/>
            <a:r>
              <a:rPr lang="en-GB" sz="3600" dirty="0">
                <a:latin typeface="Raleway" panose="020B0604020202020204" charset="0"/>
              </a:rPr>
              <a:t>Do you think all men and women behave in such a way? </a:t>
            </a:r>
          </a:p>
        </p:txBody>
      </p:sp>
      <p:sp>
        <p:nvSpPr>
          <p:cNvPr id="6" name="Cloud Callout 5"/>
          <p:cNvSpPr/>
          <p:nvPr/>
        </p:nvSpPr>
        <p:spPr>
          <a:xfrm>
            <a:off x="5610443" y="1926077"/>
            <a:ext cx="4767492" cy="3279333"/>
          </a:xfrm>
          <a:prstGeom prst="cloudCallout">
            <a:avLst>
              <a:gd name="adj1" fmla="val -32331"/>
              <a:gd name="adj2" fmla="val 98753"/>
            </a:avLst>
          </a:prstGeom>
          <a:solidFill>
            <a:schemeClr val="bg1"/>
          </a:solidFill>
          <a:ln w="88900" cmpd="dbl">
            <a:solidFill>
              <a:schemeClr val="accent2">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527" dirty="0">
                <a:solidFill>
                  <a:schemeClr val="tx1"/>
                </a:solidFill>
                <a:latin typeface="SassoonPrimaryInfant" pitchFamily="2" charset="0"/>
              </a:rPr>
              <a:t>What is wrong with what we have just done?</a:t>
            </a:r>
          </a:p>
        </p:txBody>
      </p:sp>
      <p:sp>
        <p:nvSpPr>
          <p:cNvPr id="7" name="Cloud Callout 6"/>
          <p:cNvSpPr/>
          <p:nvPr/>
        </p:nvSpPr>
        <p:spPr>
          <a:xfrm>
            <a:off x="0" y="2220469"/>
            <a:ext cx="4683154" cy="2690548"/>
          </a:xfrm>
          <a:prstGeom prst="cloudCallout">
            <a:avLst>
              <a:gd name="adj1" fmla="val 11851"/>
              <a:gd name="adj2" fmla="val 111215"/>
            </a:avLst>
          </a:prstGeom>
          <a:solidFill>
            <a:schemeClr val="bg1"/>
          </a:solidFill>
          <a:ln w="88900" cmpd="dbl">
            <a:solidFill>
              <a:schemeClr val="accent2">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646" dirty="0">
                <a:solidFill>
                  <a:schemeClr val="tx1"/>
                </a:solidFill>
              </a:rPr>
              <a:t>We have just used stereotypes, is this dangerous? </a:t>
            </a:r>
          </a:p>
        </p:txBody>
      </p:sp>
      <p:grpSp>
        <p:nvGrpSpPr>
          <p:cNvPr id="13" name="Group 12"/>
          <p:cNvGrpSpPr/>
          <p:nvPr/>
        </p:nvGrpSpPr>
        <p:grpSpPr>
          <a:xfrm>
            <a:off x="364325" y="290950"/>
            <a:ext cx="9872150" cy="776917"/>
            <a:chOff x="364325" y="290950"/>
            <a:chExt cx="9872150" cy="776917"/>
          </a:xfrm>
        </p:grpSpPr>
        <p:pic>
          <p:nvPicPr>
            <p:cNvPr id="14"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5"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7"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879491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59654" y="1189884"/>
            <a:ext cx="8970918" cy="6027601"/>
            <a:chOff x="642530" y="290450"/>
            <a:chExt cx="9624656" cy="7063221"/>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5031" y="514625"/>
              <a:ext cx="3889399" cy="6452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7903" y="514625"/>
              <a:ext cx="3825842" cy="6690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ular Callout 3"/>
            <p:cNvSpPr/>
            <p:nvPr/>
          </p:nvSpPr>
          <p:spPr>
            <a:xfrm>
              <a:off x="642530" y="303377"/>
              <a:ext cx="1428759" cy="1571447"/>
            </a:xfrm>
            <a:prstGeom prst="wedgeRoundRectCallout">
              <a:avLst>
                <a:gd name="adj1" fmla="val 68409"/>
                <a:gd name="adj2" fmla="val 4678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rgbClr val="FF0000"/>
                  </a:solidFill>
                  <a:latin typeface="Raleway" panose="020B0604020202020204" charset="0"/>
                </a:rPr>
                <a:t>When I hear the word man I think…</a:t>
              </a:r>
            </a:p>
          </p:txBody>
        </p:sp>
        <p:sp>
          <p:nvSpPr>
            <p:cNvPr id="5" name="Rounded Rectangular Callout 4"/>
            <p:cNvSpPr/>
            <p:nvPr/>
          </p:nvSpPr>
          <p:spPr>
            <a:xfrm>
              <a:off x="8600301" y="290450"/>
              <a:ext cx="1666885" cy="1584375"/>
            </a:xfrm>
            <a:prstGeom prst="wedgeRoundRectCallout">
              <a:avLst>
                <a:gd name="adj1" fmla="val -63425"/>
                <a:gd name="adj2" fmla="val 3896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rgbClr val="FF0000"/>
                  </a:solidFill>
                  <a:latin typeface="Raleway" panose="020B0604020202020204" charset="0"/>
                </a:rPr>
                <a:t>When I hear the word woman I think…</a:t>
              </a:r>
            </a:p>
          </p:txBody>
        </p:sp>
        <p:sp>
          <p:nvSpPr>
            <p:cNvPr id="6" name="Oval 5"/>
            <p:cNvSpPr/>
            <p:nvPr/>
          </p:nvSpPr>
          <p:spPr>
            <a:xfrm>
              <a:off x="1301263" y="5884434"/>
              <a:ext cx="3651272" cy="1469237"/>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Raleway" panose="020B0604020202020204" charset="0"/>
                </a:rPr>
                <a:t>Typical jobs that men might do</a:t>
              </a:r>
            </a:p>
          </p:txBody>
        </p:sp>
        <p:sp>
          <p:nvSpPr>
            <p:cNvPr id="7" name="Oval 6"/>
            <p:cNvSpPr/>
            <p:nvPr/>
          </p:nvSpPr>
          <p:spPr>
            <a:xfrm>
              <a:off x="5749797" y="5922975"/>
              <a:ext cx="3730649" cy="1404834"/>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Raleway" panose="020B0604020202020204" charset="0"/>
                </a:rPr>
                <a:t>Typical jobs that women might do</a:t>
              </a:r>
            </a:p>
          </p:txBody>
        </p:sp>
        <p:sp>
          <p:nvSpPr>
            <p:cNvPr id="9" name="Rectangle 8"/>
            <p:cNvSpPr/>
            <p:nvPr/>
          </p:nvSpPr>
          <p:spPr>
            <a:xfrm>
              <a:off x="4353712" y="514625"/>
              <a:ext cx="2143138" cy="1803279"/>
            </a:xfrm>
            <a:prstGeom prst="rect">
              <a:avLst/>
            </a:prstGeom>
            <a:solidFill>
              <a:srgbClr val="85D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43" dirty="0">
                  <a:solidFill>
                    <a:srgbClr val="595959"/>
                  </a:solidFill>
                  <a:latin typeface="Raleway" panose="020B0604020202020204" charset="0"/>
                </a:rPr>
                <a:t>EXTENSION</a:t>
              </a:r>
            </a:p>
            <a:p>
              <a:pPr algn="ctr"/>
              <a:r>
                <a:rPr lang="en-GB" sz="1543" dirty="0">
                  <a:solidFill>
                    <a:srgbClr val="595959"/>
                  </a:solidFill>
                  <a:latin typeface="Raleway" panose="020B0604020202020204" charset="0"/>
                </a:rPr>
                <a:t>What might make a boy/man or a girl/woman be outside of the  </a:t>
              </a:r>
            </a:p>
            <a:p>
              <a:pPr algn="ctr"/>
              <a:r>
                <a:rPr lang="en-GB" sz="1543" b="1" dirty="0">
                  <a:solidFill>
                    <a:srgbClr val="595959"/>
                  </a:solidFill>
                  <a:latin typeface="Raleway" panose="020B0604020202020204" charset="0"/>
                </a:rPr>
                <a:t>outline</a:t>
              </a:r>
            </a:p>
          </p:txBody>
        </p:sp>
      </p:grpSp>
      <p:grpSp>
        <p:nvGrpSpPr>
          <p:cNvPr id="16" name="Group 15"/>
          <p:cNvGrpSpPr/>
          <p:nvPr/>
        </p:nvGrpSpPr>
        <p:grpSpPr>
          <a:xfrm>
            <a:off x="364325" y="290950"/>
            <a:ext cx="9872150" cy="776917"/>
            <a:chOff x="364325" y="290950"/>
            <a:chExt cx="9872150" cy="776917"/>
          </a:xfrm>
        </p:grpSpPr>
        <p:pic>
          <p:nvPicPr>
            <p:cNvPr id="17"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8"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20"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5400933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825" y="2491500"/>
            <a:ext cx="9525058" cy="4524315"/>
          </a:xfrm>
          <a:prstGeom prst="rect">
            <a:avLst/>
          </a:prstGeom>
        </p:spPr>
        <p:txBody>
          <a:bodyPr wrap="square">
            <a:spAutoFit/>
          </a:bodyPr>
          <a:lstStyle/>
          <a:p>
            <a:r>
              <a:rPr lang="en-GB" sz="3600" b="1" dirty="0">
                <a:latin typeface="Raleway" panose="020B0604020202020204" charset="0"/>
              </a:rPr>
              <a:t>A STEREOTYPE </a:t>
            </a:r>
            <a:r>
              <a:rPr lang="en-GB" sz="3600" dirty="0">
                <a:latin typeface="Raleway" panose="020B0604020202020204" charset="0"/>
              </a:rPr>
              <a:t>is a fixed general image or a set of characteristics that a lot of people believe represent a particular type of person. </a:t>
            </a:r>
          </a:p>
          <a:p>
            <a:r>
              <a:rPr lang="en-GB" sz="3600" dirty="0">
                <a:latin typeface="Raleway" panose="020B0604020202020204" charset="0"/>
              </a:rPr>
              <a:t>If someone is stereotyped as something, people form a fixed general idea or image of them so that it is assumed that they will behave in a particular way. </a:t>
            </a:r>
          </a:p>
        </p:txBody>
      </p:sp>
      <p:sp>
        <p:nvSpPr>
          <p:cNvPr id="4" name="Title 3"/>
          <p:cNvSpPr>
            <a:spLocks noGrp="1"/>
          </p:cNvSpPr>
          <p:nvPr>
            <p:ph type="title"/>
          </p:nvPr>
        </p:nvSpPr>
        <p:spPr>
          <a:xfrm>
            <a:off x="364468" y="1358784"/>
            <a:ext cx="9963000" cy="841800"/>
          </a:xfrm>
          <a:solidFill>
            <a:schemeClr val="accent4"/>
          </a:solidFill>
        </p:spPr>
        <p:txBody>
          <a:bodyPr>
            <a:normAutofit/>
          </a:bodyPr>
          <a:lstStyle/>
          <a:p>
            <a:pPr algn="ctr"/>
            <a:r>
              <a:rPr lang="en-GB" dirty="0">
                <a:solidFill>
                  <a:srgbClr val="595959"/>
                </a:solidFill>
                <a:latin typeface="Raleway" panose="020B0604020202020204" charset="0"/>
              </a:rPr>
              <a:t>WHAT DO WE MEAN BY A STEREOTYPE? </a:t>
            </a:r>
          </a:p>
        </p:txBody>
      </p:sp>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5039409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7500" y="1266833"/>
            <a:ext cx="9071610" cy="2044014"/>
          </a:xfrm>
          <a:solidFill>
            <a:schemeClr val="accent4">
              <a:lumMod val="60000"/>
              <a:lumOff val="40000"/>
            </a:schemeClr>
          </a:solidFill>
        </p:spPr>
        <p:txBody>
          <a:bodyPr>
            <a:normAutofit fontScale="90000"/>
          </a:bodyPr>
          <a:lstStyle/>
          <a:p>
            <a:r>
              <a:rPr lang="en-GB" sz="3000" b="1" dirty="0" smtClean="0">
                <a:solidFill>
                  <a:srgbClr val="595959"/>
                </a:solidFill>
                <a:latin typeface="Raleway" panose="020B0604020202020204" charset="0"/>
              </a:rPr>
              <a:t>Task </a:t>
            </a:r>
            <a:r>
              <a:rPr lang="en-GB" sz="3000" b="1" dirty="0">
                <a:solidFill>
                  <a:srgbClr val="595959"/>
                </a:solidFill>
                <a:latin typeface="Raleway" panose="020B0604020202020204" charset="0"/>
              </a:rPr>
              <a:t>Two </a:t>
            </a:r>
            <a:r>
              <a:rPr lang="en-GB" sz="3000" dirty="0">
                <a:solidFill>
                  <a:srgbClr val="595959"/>
                </a:solidFill>
                <a:latin typeface="Raleway" panose="020B0604020202020204" charset="0"/>
              </a:rPr>
              <a:t/>
            </a:r>
            <a:br>
              <a:rPr lang="en-GB" sz="3000" dirty="0">
                <a:solidFill>
                  <a:srgbClr val="595959"/>
                </a:solidFill>
                <a:latin typeface="Raleway" panose="020B0604020202020204" charset="0"/>
              </a:rPr>
            </a:br>
            <a:r>
              <a:rPr lang="en-GB" sz="3000" b="1" dirty="0">
                <a:solidFill>
                  <a:srgbClr val="595959"/>
                </a:solidFill>
                <a:latin typeface="Raleway" panose="020B0604020202020204" charset="0"/>
              </a:rPr>
              <a:t>Where does Stereotyping take place?</a:t>
            </a:r>
            <a:r>
              <a:rPr lang="en-GB" sz="3000" dirty="0">
                <a:solidFill>
                  <a:srgbClr val="595959"/>
                </a:solidFill>
                <a:latin typeface="Raleway" panose="020B0604020202020204" charset="0"/>
              </a:rPr>
              <a:t/>
            </a:r>
            <a:br>
              <a:rPr lang="en-GB" sz="3000" dirty="0">
                <a:solidFill>
                  <a:srgbClr val="595959"/>
                </a:solidFill>
                <a:latin typeface="Raleway" panose="020B0604020202020204" charset="0"/>
              </a:rPr>
            </a:br>
            <a:r>
              <a:rPr lang="en-GB" sz="3000" dirty="0">
                <a:solidFill>
                  <a:srgbClr val="595959"/>
                </a:solidFill>
                <a:latin typeface="Raleway" panose="020B0604020202020204" charset="0"/>
              </a:rPr>
              <a:t>In your group list all the areas of society where we might pick up our ideas about gender roles. </a:t>
            </a:r>
          </a:p>
        </p:txBody>
      </p:sp>
      <p:grpSp>
        <p:nvGrpSpPr>
          <p:cNvPr id="2" name="Group 1"/>
          <p:cNvGrpSpPr/>
          <p:nvPr/>
        </p:nvGrpSpPr>
        <p:grpSpPr>
          <a:xfrm>
            <a:off x="742128" y="3353207"/>
            <a:ext cx="8548628" cy="3934093"/>
            <a:chOff x="1111280" y="2922170"/>
            <a:chExt cx="8548628" cy="3934093"/>
          </a:xfrm>
        </p:grpSpPr>
        <p:sp>
          <p:nvSpPr>
            <p:cNvPr id="4" name="Oval 3"/>
            <p:cNvSpPr/>
            <p:nvPr/>
          </p:nvSpPr>
          <p:spPr>
            <a:xfrm>
              <a:off x="1111280" y="4007434"/>
              <a:ext cx="2143138" cy="1300481"/>
            </a:xfrm>
            <a:prstGeom prst="ellipse">
              <a:avLst/>
            </a:prstGeom>
            <a:solidFill>
              <a:srgbClr val="C59EE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43" dirty="0">
                  <a:solidFill>
                    <a:srgbClr val="595959"/>
                  </a:solidFill>
                  <a:latin typeface="Raleway" panose="020B0604020202020204" charset="0"/>
                </a:rPr>
                <a:t>In the playground</a:t>
              </a:r>
            </a:p>
          </p:txBody>
        </p:sp>
        <p:sp>
          <p:nvSpPr>
            <p:cNvPr id="7" name="Explosion 1 6"/>
            <p:cNvSpPr/>
            <p:nvPr/>
          </p:nvSpPr>
          <p:spPr>
            <a:xfrm>
              <a:off x="3577977" y="4197184"/>
              <a:ext cx="2936893" cy="2619391"/>
            </a:xfrm>
            <a:prstGeom prst="irregularSeal1">
              <a:avLst/>
            </a:prstGeom>
            <a:solidFill>
              <a:srgbClr val="E89CB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43" b="1" dirty="0">
                  <a:solidFill>
                    <a:srgbClr val="595959"/>
                  </a:solidFill>
                  <a:latin typeface="Raleway" panose="020B0604020202020204" charset="0"/>
                </a:rPr>
                <a:t>At home with the family </a:t>
              </a:r>
            </a:p>
          </p:txBody>
        </p:sp>
        <p:sp>
          <p:nvSpPr>
            <p:cNvPr id="8" name="Oval 7"/>
            <p:cNvSpPr/>
            <p:nvPr/>
          </p:nvSpPr>
          <p:spPr>
            <a:xfrm>
              <a:off x="1920526" y="5506880"/>
              <a:ext cx="1440993" cy="1349383"/>
            </a:xfrm>
            <a:prstGeom prst="ellipse">
              <a:avLst/>
            </a:prstGeom>
            <a:solidFill>
              <a:srgbClr val="C4E59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43" dirty="0">
                  <a:solidFill>
                    <a:srgbClr val="595959"/>
                  </a:solidFill>
                  <a:latin typeface="Raleway" panose="020B0604020202020204" charset="0"/>
                </a:rPr>
                <a:t>At Nursery </a:t>
              </a:r>
            </a:p>
          </p:txBody>
        </p:sp>
        <p:sp>
          <p:nvSpPr>
            <p:cNvPr id="9" name="Oval 8"/>
            <p:cNvSpPr/>
            <p:nvPr/>
          </p:nvSpPr>
          <p:spPr>
            <a:xfrm>
              <a:off x="4445050" y="2922170"/>
              <a:ext cx="2277964" cy="1007957"/>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43" dirty="0">
                  <a:solidFill>
                    <a:srgbClr val="595959"/>
                  </a:solidFill>
                  <a:latin typeface="Raleway" panose="020B0604020202020204" charset="0"/>
                </a:rPr>
                <a:t>At school </a:t>
              </a:r>
            </a:p>
          </p:txBody>
        </p:sp>
        <p:sp>
          <p:nvSpPr>
            <p:cNvPr id="10" name="Explosion 1 9"/>
            <p:cNvSpPr/>
            <p:nvPr/>
          </p:nvSpPr>
          <p:spPr>
            <a:xfrm>
              <a:off x="6723015" y="3978276"/>
              <a:ext cx="2936893" cy="2619391"/>
            </a:xfrm>
            <a:prstGeom prst="irregularSeal1">
              <a:avLst/>
            </a:prstGeom>
            <a:solidFill>
              <a:srgbClr val="FF757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43" b="1" dirty="0">
                  <a:solidFill>
                    <a:srgbClr val="595959"/>
                  </a:solidFill>
                  <a:latin typeface="Raleway" panose="020B0604020202020204" charset="0"/>
                </a:rPr>
                <a:t>In the workplace </a:t>
              </a:r>
            </a:p>
          </p:txBody>
        </p:sp>
        <p:sp>
          <p:nvSpPr>
            <p:cNvPr id="11" name="Rounded Rectangle 10"/>
            <p:cNvSpPr/>
            <p:nvPr/>
          </p:nvSpPr>
          <p:spPr>
            <a:xfrm>
              <a:off x="1728336" y="3093183"/>
              <a:ext cx="2341577" cy="503978"/>
            </a:xfrm>
            <a:prstGeom prst="roundRect">
              <a:avLst/>
            </a:prstGeom>
            <a:solidFill>
              <a:srgbClr val="85D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43" dirty="0">
                  <a:solidFill>
                    <a:srgbClr val="595959"/>
                  </a:solidFill>
                  <a:latin typeface="Raleway" panose="020B0604020202020204" charset="0"/>
                </a:rPr>
                <a:t>With our friends </a:t>
              </a:r>
            </a:p>
          </p:txBody>
        </p:sp>
        <p:sp>
          <p:nvSpPr>
            <p:cNvPr id="12" name="Rounded Rectangle 11"/>
            <p:cNvSpPr/>
            <p:nvPr/>
          </p:nvSpPr>
          <p:spPr>
            <a:xfrm>
              <a:off x="7098151" y="3345172"/>
              <a:ext cx="2341577" cy="503978"/>
            </a:xfrm>
            <a:prstGeom prst="roundRect">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43" dirty="0">
                  <a:solidFill>
                    <a:srgbClr val="595959"/>
                  </a:solidFill>
                  <a:latin typeface="Raleway" panose="020B0604020202020204" charset="0"/>
                </a:rPr>
                <a:t>In the media </a:t>
              </a:r>
            </a:p>
          </p:txBody>
        </p:sp>
      </p:grpSp>
      <p:grpSp>
        <p:nvGrpSpPr>
          <p:cNvPr id="18" name="Group 17"/>
          <p:cNvGrpSpPr/>
          <p:nvPr/>
        </p:nvGrpSpPr>
        <p:grpSpPr>
          <a:xfrm>
            <a:off x="364325" y="290950"/>
            <a:ext cx="9872150" cy="776917"/>
            <a:chOff x="364325" y="290950"/>
            <a:chExt cx="9872150" cy="776917"/>
          </a:xfrm>
        </p:grpSpPr>
        <p:pic>
          <p:nvPicPr>
            <p:cNvPr id="19"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20"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22"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6794721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3375" y="1564413"/>
            <a:ext cx="9445683" cy="2284820"/>
          </a:xfrm>
          <a:solidFill>
            <a:schemeClr val="accent4">
              <a:lumMod val="20000"/>
              <a:lumOff val="80000"/>
            </a:schemeClr>
          </a:solidFill>
        </p:spPr>
        <p:txBody>
          <a:bodyPr>
            <a:normAutofit/>
          </a:bodyPr>
          <a:lstStyle/>
          <a:p>
            <a:r>
              <a:rPr lang="en-GB" sz="3200" b="1" dirty="0">
                <a:solidFill>
                  <a:srgbClr val="595959"/>
                </a:solidFill>
                <a:latin typeface="Raleway" panose="020B0604020202020204" charset="0"/>
              </a:rPr>
              <a:t>Let’s look at the views of young children</a:t>
            </a:r>
            <a:r>
              <a:rPr lang="en-GB" sz="3200" dirty="0">
                <a:solidFill>
                  <a:srgbClr val="595959"/>
                </a:solidFill>
                <a:latin typeface="Raleway" panose="020B0604020202020204" charset="0"/>
              </a:rPr>
              <a:t/>
            </a:r>
            <a:br>
              <a:rPr lang="en-GB" sz="3200" dirty="0">
                <a:solidFill>
                  <a:srgbClr val="595959"/>
                </a:solidFill>
                <a:latin typeface="Raleway" panose="020B0604020202020204" charset="0"/>
              </a:rPr>
            </a:br>
            <a:r>
              <a:rPr lang="en-GB" sz="3200" dirty="0">
                <a:solidFill>
                  <a:srgbClr val="595959"/>
                </a:solidFill>
                <a:latin typeface="Raleway" panose="020B0604020202020204" charset="0"/>
              </a:rPr>
              <a:t>Young children grow up to think certain things about men and women. These ideas can be fixed at an early age.</a:t>
            </a:r>
          </a:p>
        </p:txBody>
      </p:sp>
      <p:sp>
        <p:nvSpPr>
          <p:cNvPr id="3" name="Content Placeholder 2"/>
          <p:cNvSpPr>
            <a:spLocks noGrp="1"/>
          </p:cNvSpPr>
          <p:nvPr>
            <p:ph idx="1"/>
          </p:nvPr>
        </p:nvSpPr>
        <p:spPr>
          <a:xfrm>
            <a:off x="770412" y="3638145"/>
            <a:ext cx="9071610" cy="3244282"/>
          </a:xfrm>
        </p:spPr>
        <p:txBody>
          <a:bodyPr>
            <a:normAutofit/>
          </a:bodyPr>
          <a:lstStyle/>
          <a:p>
            <a:pPr marL="0" indent="0">
              <a:buNone/>
            </a:pPr>
            <a:endParaRPr lang="en-GB" b="1" dirty="0">
              <a:solidFill>
                <a:srgbClr val="595959"/>
              </a:solidFill>
              <a:effectLst/>
              <a:latin typeface="Raleway" panose="020B0604020202020204" charset="0"/>
            </a:endParaRPr>
          </a:p>
          <a:p>
            <a:pPr marL="0" indent="0">
              <a:buNone/>
            </a:pPr>
            <a:r>
              <a:rPr lang="en-GB" b="1" dirty="0">
                <a:solidFill>
                  <a:srgbClr val="595959"/>
                </a:solidFill>
                <a:effectLst/>
                <a:latin typeface="Raleway" panose="020B0604020202020204" charset="0"/>
              </a:rPr>
              <a:t>Survey Findings </a:t>
            </a:r>
          </a:p>
          <a:p>
            <a:r>
              <a:rPr lang="en-GB" dirty="0">
                <a:solidFill>
                  <a:srgbClr val="595959"/>
                </a:solidFill>
                <a:effectLst/>
                <a:latin typeface="Raleway" panose="020B0604020202020204" charset="0"/>
              </a:rPr>
              <a:t>Many school children don’t think women can be builders, footballers or lorry drivers</a:t>
            </a:r>
          </a:p>
          <a:p>
            <a:endParaRPr lang="en-GB" dirty="0">
              <a:solidFill>
                <a:srgbClr val="595959"/>
              </a:solidFill>
              <a:latin typeface="Raleway" panose="020B0604020202020204" charset="0"/>
            </a:endParaRPr>
          </a:p>
          <a:p>
            <a:r>
              <a:rPr lang="en-GB" dirty="0">
                <a:solidFill>
                  <a:srgbClr val="595959"/>
                </a:solidFill>
                <a:effectLst/>
                <a:latin typeface="Raleway" panose="020B0604020202020204" charset="0"/>
              </a:rPr>
              <a:t>Seven out of ten children thought hairdressing was a job for </a:t>
            </a:r>
            <a:r>
              <a:rPr lang="en-GB" dirty="0" smtClean="0">
                <a:solidFill>
                  <a:srgbClr val="595959"/>
                </a:solidFill>
                <a:effectLst/>
                <a:latin typeface="Raleway" panose="020B0604020202020204" charset="0"/>
              </a:rPr>
              <a:t>women</a:t>
            </a:r>
            <a:endParaRPr lang="en-GB" b="1" dirty="0">
              <a:solidFill>
                <a:srgbClr val="595959"/>
              </a:solidFill>
              <a:latin typeface="Raleway" panose="020B0604020202020204" charset="0"/>
            </a:endParaRPr>
          </a:p>
          <a:p>
            <a:endParaRPr lang="en-GB" b="1" dirty="0">
              <a:solidFill>
                <a:srgbClr val="595959"/>
              </a:solidFill>
              <a:effectLst/>
              <a:latin typeface="Raleway" panose="020B0604020202020204" charset="0"/>
            </a:endParaRPr>
          </a:p>
          <a:p>
            <a:endParaRPr lang="en-GB" dirty="0">
              <a:solidFill>
                <a:srgbClr val="595959"/>
              </a:solidFill>
              <a:latin typeface="Raleway" panose="020B0604020202020204" charset="0"/>
            </a:endParaRP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1682661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8825" y="1126161"/>
            <a:ext cx="9071610" cy="788467"/>
          </a:xfrm>
          <a:noFill/>
          <a:ln>
            <a:noFill/>
          </a:ln>
        </p:spPr>
        <p:txBody>
          <a:bodyPr>
            <a:normAutofit/>
          </a:bodyPr>
          <a:lstStyle/>
          <a:p>
            <a:pPr algn="ctr"/>
            <a:r>
              <a:rPr lang="en-GB" b="1" dirty="0">
                <a:solidFill>
                  <a:srgbClr val="595959"/>
                </a:solidFill>
                <a:latin typeface="Raleway" panose="020B0604020202020204" charset="0"/>
              </a:rPr>
              <a:t>Kids views on jobs! </a:t>
            </a:r>
          </a:p>
        </p:txBody>
      </p:sp>
      <p:sp>
        <p:nvSpPr>
          <p:cNvPr id="5" name="Text Placeholder 4"/>
          <p:cNvSpPr>
            <a:spLocks noGrp="1"/>
          </p:cNvSpPr>
          <p:nvPr>
            <p:ph type="body" idx="1"/>
          </p:nvPr>
        </p:nvSpPr>
        <p:spPr>
          <a:xfrm>
            <a:off x="674842" y="2044785"/>
            <a:ext cx="4724074" cy="746802"/>
          </a:xfrm>
        </p:spPr>
        <p:txBody>
          <a:bodyPr>
            <a:noAutofit/>
          </a:bodyPr>
          <a:lstStyle/>
          <a:p>
            <a:pPr algn="ctr"/>
            <a:r>
              <a:rPr lang="en-GB" sz="1800" b="0" dirty="0">
                <a:latin typeface="Raleway" panose="020B0604020202020204" charset="0"/>
              </a:rPr>
              <a:t>TOP 10 - JOBS MEN DO (ACCORDING TO THE KIDS WHO TOOK PART IN THE POLL</a:t>
            </a:r>
            <a:r>
              <a:rPr lang="en-GB" sz="1800" b="0" dirty="0" smtClean="0">
                <a:latin typeface="Raleway" panose="020B0604020202020204" charset="0"/>
              </a:rPr>
              <a:t>)</a:t>
            </a:r>
            <a:endParaRPr lang="en-GB" sz="1800" b="0" dirty="0">
              <a:latin typeface="Raleway" panose="020B0604020202020204" charset="0"/>
            </a:endParaRPr>
          </a:p>
        </p:txBody>
      </p:sp>
      <p:sp>
        <p:nvSpPr>
          <p:cNvPr id="3" name="Content Placeholder 2"/>
          <p:cNvSpPr>
            <a:spLocks noGrp="1"/>
          </p:cNvSpPr>
          <p:nvPr>
            <p:ph sz="half" idx="2"/>
          </p:nvPr>
        </p:nvSpPr>
        <p:spPr>
          <a:xfrm>
            <a:off x="810100" y="2786502"/>
            <a:ext cx="4453559" cy="4557460"/>
          </a:xfrm>
          <a:solidFill>
            <a:srgbClr val="85DFFF"/>
          </a:solidFill>
        </p:spPr>
        <p:txBody>
          <a:bodyPr>
            <a:normAutofit fontScale="85000" lnSpcReduction="10000"/>
          </a:bodyPr>
          <a:lstStyle/>
          <a:p>
            <a:pPr marL="0" indent="0">
              <a:buNone/>
            </a:pPr>
            <a:r>
              <a:rPr lang="en-GB" dirty="0"/>
              <a:t>1. Builder</a:t>
            </a:r>
          </a:p>
          <a:p>
            <a:pPr marL="0" indent="0">
              <a:buNone/>
            </a:pPr>
            <a:r>
              <a:rPr lang="en-GB" dirty="0"/>
              <a:t>2. Footballer</a:t>
            </a:r>
          </a:p>
          <a:p>
            <a:pPr marL="0" indent="0">
              <a:buNone/>
            </a:pPr>
            <a:r>
              <a:rPr lang="en-GB" dirty="0"/>
              <a:t>3. Lorry driver</a:t>
            </a:r>
          </a:p>
          <a:p>
            <a:pPr marL="0" indent="0">
              <a:buNone/>
            </a:pPr>
            <a:r>
              <a:rPr lang="en-GB" dirty="0"/>
              <a:t>4. Firefighter</a:t>
            </a:r>
          </a:p>
          <a:p>
            <a:pPr marL="0" indent="0">
              <a:buNone/>
            </a:pPr>
            <a:r>
              <a:rPr lang="en-GB" dirty="0"/>
              <a:t>5. Aerospace Engineer (someone who makes airplanes)</a:t>
            </a:r>
          </a:p>
          <a:p>
            <a:pPr marL="0" indent="0">
              <a:buNone/>
            </a:pPr>
            <a:r>
              <a:rPr lang="en-GB" dirty="0"/>
              <a:t>6. Farmer</a:t>
            </a:r>
          </a:p>
          <a:p>
            <a:pPr marL="0" indent="0">
              <a:buNone/>
            </a:pPr>
            <a:r>
              <a:rPr lang="en-GB" dirty="0"/>
              <a:t>7. Mechanic</a:t>
            </a:r>
          </a:p>
          <a:p>
            <a:pPr marL="0" indent="0">
              <a:buNone/>
            </a:pPr>
            <a:r>
              <a:rPr lang="en-GB" dirty="0"/>
              <a:t>8. Plumber</a:t>
            </a:r>
          </a:p>
          <a:p>
            <a:pPr marL="0" indent="0">
              <a:buNone/>
            </a:pPr>
            <a:r>
              <a:rPr lang="en-GB" dirty="0"/>
              <a:t>9. Electrician</a:t>
            </a:r>
          </a:p>
          <a:p>
            <a:pPr marL="0" indent="0">
              <a:buNone/>
            </a:pPr>
            <a:r>
              <a:rPr lang="en-GB" dirty="0"/>
              <a:t>10. Refuse collector/person who collects the bins</a:t>
            </a:r>
          </a:p>
          <a:p>
            <a:endParaRPr lang="en-GB" dirty="0"/>
          </a:p>
        </p:txBody>
      </p:sp>
      <p:sp>
        <p:nvSpPr>
          <p:cNvPr id="6" name="Text Placeholder 5"/>
          <p:cNvSpPr>
            <a:spLocks noGrp="1"/>
          </p:cNvSpPr>
          <p:nvPr>
            <p:ph type="body" sz="quarter" idx="3"/>
          </p:nvPr>
        </p:nvSpPr>
        <p:spPr>
          <a:xfrm>
            <a:off x="5534174" y="1906825"/>
            <a:ext cx="4709392" cy="1022721"/>
          </a:xfrm>
        </p:spPr>
        <p:txBody>
          <a:bodyPr>
            <a:noAutofit/>
          </a:bodyPr>
          <a:lstStyle/>
          <a:p>
            <a:pPr algn="ctr"/>
            <a:r>
              <a:rPr lang="en-GB" sz="1800" b="0" dirty="0">
                <a:latin typeface="Raleway" panose="020B0604020202020204" charset="0"/>
              </a:rPr>
              <a:t>TOP 10 - JOBS WOMEN DO (ACCORDING TO THE KIDS WHO TOOK PART IN THE POLL</a:t>
            </a:r>
            <a:r>
              <a:rPr lang="en-GB" sz="1800" b="0" dirty="0" smtClean="0">
                <a:latin typeface="Raleway" panose="020B0604020202020204" charset="0"/>
              </a:rPr>
              <a:t>)</a:t>
            </a:r>
            <a:endParaRPr lang="en-GB" sz="1800" b="0" dirty="0">
              <a:latin typeface="Raleway" panose="020B0604020202020204" charset="0"/>
            </a:endParaRPr>
          </a:p>
        </p:txBody>
      </p:sp>
      <p:sp>
        <p:nvSpPr>
          <p:cNvPr id="7" name="Content Placeholder 6"/>
          <p:cNvSpPr>
            <a:spLocks noGrp="1"/>
          </p:cNvSpPr>
          <p:nvPr>
            <p:ph sz="quarter" idx="4"/>
          </p:nvPr>
        </p:nvSpPr>
        <p:spPr>
          <a:xfrm>
            <a:off x="5672273" y="2786503"/>
            <a:ext cx="4218303" cy="4557459"/>
          </a:xfrm>
          <a:solidFill>
            <a:srgbClr val="C4E59F"/>
          </a:solidFill>
        </p:spPr>
        <p:txBody>
          <a:bodyPr>
            <a:normAutofit lnSpcReduction="10000"/>
          </a:bodyPr>
          <a:lstStyle/>
          <a:p>
            <a:pPr marL="0" indent="0">
              <a:buNone/>
            </a:pPr>
            <a:r>
              <a:rPr lang="en-GB" dirty="0"/>
              <a:t>1. Beautician</a:t>
            </a:r>
          </a:p>
          <a:p>
            <a:pPr marL="0" indent="0">
              <a:buNone/>
            </a:pPr>
            <a:r>
              <a:rPr lang="en-GB" dirty="0"/>
              <a:t>2. Hairdresser</a:t>
            </a:r>
          </a:p>
          <a:p>
            <a:pPr marL="0" indent="0">
              <a:buNone/>
            </a:pPr>
            <a:r>
              <a:rPr lang="en-GB" dirty="0"/>
              <a:t>3. Nurse</a:t>
            </a:r>
          </a:p>
          <a:p>
            <a:pPr marL="0" indent="0">
              <a:buNone/>
            </a:pPr>
            <a:r>
              <a:rPr lang="en-GB" dirty="0"/>
              <a:t>4. Shop worker</a:t>
            </a:r>
          </a:p>
          <a:p>
            <a:pPr marL="0" indent="0">
              <a:buNone/>
            </a:pPr>
            <a:r>
              <a:rPr lang="en-GB" dirty="0"/>
              <a:t>5. Airline steward</a:t>
            </a:r>
          </a:p>
          <a:p>
            <a:pPr marL="0" indent="0">
              <a:buNone/>
            </a:pPr>
            <a:r>
              <a:rPr lang="en-GB" dirty="0"/>
              <a:t>6. Vet</a:t>
            </a:r>
          </a:p>
          <a:p>
            <a:pPr marL="0" indent="0">
              <a:buNone/>
            </a:pPr>
            <a:r>
              <a:rPr lang="en-GB" dirty="0"/>
              <a:t>7. Doctor</a:t>
            </a:r>
          </a:p>
          <a:p>
            <a:pPr marL="0" indent="0">
              <a:buNone/>
            </a:pPr>
            <a:r>
              <a:rPr lang="en-GB" dirty="0"/>
              <a:t>8. Musician</a:t>
            </a:r>
          </a:p>
          <a:p>
            <a:pPr marL="0" indent="0">
              <a:buNone/>
            </a:pPr>
            <a:r>
              <a:rPr lang="en-GB" dirty="0"/>
              <a:t>9. Bank worker</a:t>
            </a:r>
          </a:p>
          <a:p>
            <a:pPr marL="0" indent="0">
              <a:buNone/>
            </a:pPr>
            <a:r>
              <a:rPr lang="en-GB" dirty="0"/>
              <a:t>10. Zookeeper</a:t>
            </a:r>
          </a:p>
          <a:p>
            <a:endParaRPr lang="en-GB" dirty="0"/>
          </a:p>
        </p:txBody>
      </p:sp>
      <p:grpSp>
        <p:nvGrpSpPr>
          <p:cNvPr id="14" name="Group 13"/>
          <p:cNvGrpSpPr/>
          <p:nvPr/>
        </p:nvGrpSpPr>
        <p:grpSpPr>
          <a:xfrm>
            <a:off x="364325" y="290950"/>
            <a:ext cx="9872150" cy="776917"/>
            <a:chOff x="364325" y="290950"/>
            <a:chExt cx="9872150" cy="776917"/>
          </a:xfrm>
        </p:grpSpPr>
        <p:pic>
          <p:nvPicPr>
            <p:cNvPr id="15"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6"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8"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4562748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50326" y="1858813"/>
            <a:ext cx="10191281" cy="841800"/>
          </a:xfrm>
        </p:spPr>
        <p:txBody>
          <a:bodyPr>
            <a:noAutofit/>
          </a:bodyPr>
          <a:lstStyle/>
          <a:p>
            <a:pPr algn="ctr"/>
            <a:r>
              <a:rPr lang="en-GB" b="1" dirty="0">
                <a:solidFill>
                  <a:srgbClr val="595959"/>
                </a:solidFill>
                <a:latin typeface="Raleway" panose="020B0604020202020204" charset="0"/>
              </a:rPr>
              <a:t>Teaching</a:t>
            </a:r>
            <a:r>
              <a:rPr lang="en-GB" b="1" dirty="0">
                <a:latin typeface="Raleway" panose="020B0604020202020204" charset="0"/>
              </a:rPr>
              <a:t> </a:t>
            </a:r>
            <a:r>
              <a:rPr lang="en-GB" b="1" dirty="0">
                <a:solidFill>
                  <a:srgbClr val="595959"/>
                </a:solidFill>
                <a:latin typeface="Raleway" panose="020B0604020202020204" charset="0"/>
              </a:rPr>
              <a:t>Children about Gender Stereotypes</a:t>
            </a:r>
            <a:endParaRPr lang="en-GB" dirty="0">
              <a:solidFill>
                <a:srgbClr val="595959"/>
              </a:solidFill>
              <a:latin typeface="Raleway" panose="020B0604020202020204" charset="0"/>
            </a:endParaRPr>
          </a:p>
        </p:txBody>
      </p:sp>
      <p:sp>
        <p:nvSpPr>
          <p:cNvPr id="8" name="Content Placeholder 7"/>
          <p:cNvSpPr>
            <a:spLocks noGrp="1"/>
          </p:cNvSpPr>
          <p:nvPr>
            <p:ph idx="1"/>
          </p:nvPr>
        </p:nvSpPr>
        <p:spPr>
          <a:xfrm>
            <a:off x="810162" y="3838195"/>
            <a:ext cx="9071610" cy="1179013"/>
          </a:xfrm>
        </p:spPr>
        <p:txBody>
          <a:bodyPr/>
          <a:lstStyle/>
          <a:p>
            <a:pPr marL="82550" indent="0" algn="ctr">
              <a:buNone/>
            </a:pPr>
            <a:r>
              <a:rPr lang="en-GB" dirty="0">
                <a:hlinkClick r:id="rId2"/>
              </a:rPr>
              <a:t>https://www.youtube.com/watch?v=Yo54SHy4IzY</a:t>
            </a:r>
            <a:endParaRPr lang="en-GB" dirty="0"/>
          </a:p>
          <a:p>
            <a:endParaRPr lang="en-GB" dirty="0"/>
          </a:p>
        </p:txBody>
      </p:sp>
      <p:grpSp>
        <p:nvGrpSpPr>
          <p:cNvPr id="9" name="Group 8"/>
          <p:cNvGrpSpPr/>
          <p:nvPr/>
        </p:nvGrpSpPr>
        <p:grpSpPr>
          <a:xfrm>
            <a:off x="364325" y="290950"/>
            <a:ext cx="9872150" cy="776917"/>
            <a:chOff x="364325" y="290950"/>
            <a:chExt cx="9872150" cy="776917"/>
          </a:xfrm>
        </p:grpSpPr>
        <p:pic>
          <p:nvPicPr>
            <p:cNvPr id="13"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4"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6"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4753152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467" y="1198854"/>
            <a:ext cx="9963000" cy="841800"/>
          </a:xfrm>
        </p:spPr>
        <p:txBody>
          <a:bodyPr>
            <a:noAutofit/>
          </a:bodyPr>
          <a:lstStyle/>
          <a:p>
            <a:r>
              <a:rPr lang="en-GB" b="1" dirty="0">
                <a:solidFill>
                  <a:srgbClr val="595959"/>
                </a:solidFill>
                <a:latin typeface="Raleway" panose="020B0604020202020204" charset="0"/>
              </a:rPr>
              <a:t>Research –</a:t>
            </a:r>
            <a:r>
              <a:rPr lang="en-GB" dirty="0">
                <a:solidFill>
                  <a:srgbClr val="595959"/>
                </a:solidFill>
                <a:latin typeface="Raleway" panose="020B0604020202020204" charset="0"/>
              </a:rPr>
              <a:t> young children and stereotypes does it matter? </a:t>
            </a:r>
          </a:p>
        </p:txBody>
      </p:sp>
      <p:sp>
        <p:nvSpPr>
          <p:cNvPr id="3" name="Content Placeholder 2"/>
          <p:cNvSpPr>
            <a:spLocks noGrp="1"/>
          </p:cNvSpPr>
          <p:nvPr>
            <p:ph idx="1"/>
          </p:nvPr>
        </p:nvSpPr>
        <p:spPr>
          <a:xfrm>
            <a:off x="430945" y="2393917"/>
            <a:ext cx="9683809" cy="5096382"/>
          </a:xfrm>
        </p:spPr>
        <p:txBody>
          <a:bodyPr>
            <a:normAutofit/>
          </a:bodyPr>
          <a:lstStyle/>
          <a:p>
            <a:r>
              <a:rPr lang="en-GB" dirty="0">
                <a:solidFill>
                  <a:srgbClr val="595959"/>
                </a:solidFill>
                <a:latin typeface="Raleway" panose="020B0604020202020204" charset="0"/>
              </a:rPr>
              <a:t>An ASA </a:t>
            </a:r>
            <a:r>
              <a:rPr lang="en-GB" dirty="0">
                <a:solidFill>
                  <a:srgbClr val="595959"/>
                </a:solidFill>
                <a:latin typeface="Raleway" panose="020B0604020202020204" charset="0"/>
                <a:hlinkClick r:id="rId3"/>
              </a:rPr>
              <a:t>study</a:t>
            </a:r>
            <a:r>
              <a:rPr lang="en-GB" dirty="0">
                <a:solidFill>
                  <a:srgbClr val="595959"/>
                </a:solidFill>
                <a:latin typeface="Raleway" panose="020B0604020202020204" charset="0"/>
              </a:rPr>
              <a:t> showed that “Overall, young children appear to be in particular need of protection from harmful stereotypes as they are more likely to internalise the messages they see</a:t>
            </a:r>
            <a:r>
              <a:rPr lang="en-GB" dirty="0" smtClean="0">
                <a:solidFill>
                  <a:srgbClr val="595959"/>
                </a:solidFill>
                <a:latin typeface="Raleway" panose="020B0604020202020204" charset="0"/>
              </a:rPr>
              <a:t>.”</a:t>
            </a:r>
          </a:p>
          <a:p>
            <a:endParaRPr lang="en-GB" dirty="0">
              <a:solidFill>
                <a:srgbClr val="595959"/>
              </a:solidFill>
              <a:latin typeface="Raleway" panose="020B0604020202020204" charset="0"/>
            </a:endParaRPr>
          </a:p>
          <a:p>
            <a:r>
              <a:rPr lang="en-GB" dirty="0">
                <a:solidFill>
                  <a:srgbClr val="595959"/>
                </a:solidFill>
                <a:latin typeface="Raleway" panose="020B0604020202020204" charset="0"/>
              </a:rPr>
              <a:t>“However, there’s also significant evidence of potential harm for adults in reinforcing already internalised messages about how they should behave and look on account of their gender.” </a:t>
            </a:r>
            <a:endParaRPr lang="en-GB" dirty="0" smtClean="0">
              <a:solidFill>
                <a:srgbClr val="595959"/>
              </a:solidFill>
              <a:latin typeface="Raleway" panose="020B0604020202020204" charset="0"/>
            </a:endParaRPr>
          </a:p>
          <a:p>
            <a:endParaRPr lang="en-GB" dirty="0">
              <a:solidFill>
                <a:srgbClr val="595959"/>
              </a:solidFill>
              <a:latin typeface="Raleway" panose="020B0604020202020204" charset="0"/>
            </a:endParaRPr>
          </a:p>
          <a:p>
            <a:r>
              <a:rPr lang="en-GB" dirty="0">
                <a:solidFill>
                  <a:srgbClr val="595959"/>
                </a:solidFill>
                <a:latin typeface="Raleway" panose="020B0604020202020204" charset="0"/>
              </a:rPr>
              <a:t>Research indicates that the repetition of portrayals like men being bad at chores and women constantly cleaning up after their children creates false notions for children and adults about what “normal” gender behaviour looks like. </a:t>
            </a: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771980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5"/>
          <p:cNvSpPr/>
          <p:nvPr/>
        </p:nvSpPr>
        <p:spPr>
          <a:xfrm>
            <a:off x="462100" y="1135000"/>
            <a:ext cx="6500700" cy="3768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9" name="Google Shape;99;p15"/>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00" name="Google Shape;100;p15"/>
          <p:cNvSpPr txBox="1"/>
          <p:nvPr/>
        </p:nvSpPr>
        <p:spPr>
          <a:xfrm>
            <a:off x="462099" y="1448100"/>
            <a:ext cx="6202500" cy="1792700"/>
          </a:xfrm>
          <a:prstGeom prst="rect">
            <a:avLst/>
          </a:prstGeom>
          <a:noFill/>
          <a:ln>
            <a:noFill/>
          </a:ln>
        </p:spPr>
        <p:txBody>
          <a:bodyPr spcFirstLastPara="1" wrap="square" lIns="91425" tIns="91425" rIns="91425" bIns="91425" anchor="t" anchorCtr="0">
            <a:noAutofit/>
          </a:bodyPr>
          <a:lstStyle/>
          <a:p>
            <a:pPr marL="0" indent="0">
              <a:buNone/>
            </a:pPr>
            <a:endParaRPr lang="en-GB" sz="1100" b="1" dirty="0">
              <a:solidFill>
                <a:srgbClr val="595959"/>
              </a:solidFill>
              <a:latin typeface="Raleway" panose="020B0604020202020204" charset="0"/>
            </a:endParaRPr>
          </a:p>
          <a:p>
            <a:pPr marL="0" indent="0">
              <a:buNone/>
            </a:pPr>
            <a:r>
              <a:rPr lang="en-GB" sz="1100" b="1" dirty="0">
                <a:solidFill>
                  <a:srgbClr val="595959"/>
                </a:solidFill>
                <a:latin typeface="Raleway" panose="020B0604020202020204" charset="0"/>
              </a:rPr>
              <a:t>5. </a:t>
            </a:r>
            <a:r>
              <a:rPr lang="en-GB" sz="1100" b="1" dirty="0" smtClean="0">
                <a:solidFill>
                  <a:srgbClr val="595959"/>
                </a:solidFill>
                <a:latin typeface="Raleway" panose="020B0604020202020204" charset="0"/>
              </a:rPr>
              <a:t>Task </a:t>
            </a:r>
            <a:r>
              <a:rPr lang="en-GB" sz="1100" b="1" dirty="0">
                <a:solidFill>
                  <a:srgbClr val="595959"/>
                </a:solidFill>
                <a:latin typeface="Raleway" panose="020B0604020202020204" charset="0"/>
              </a:rPr>
              <a:t>Two: Where does Stereotyping take place? (Slide 23)</a:t>
            </a:r>
            <a:r>
              <a:rPr lang="en-GB" sz="1100" dirty="0">
                <a:solidFill>
                  <a:srgbClr val="595959"/>
                </a:solidFill>
                <a:latin typeface="Raleway" panose="020B0604020202020204" charset="0"/>
              </a:rPr>
              <a:t/>
            </a:r>
            <a:br>
              <a:rPr lang="en-GB" sz="1100" dirty="0">
                <a:solidFill>
                  <a:srgbClr val="595959"/>
                </a:solidFill>
                <a:latin typeface="Raleway" panose="020B0604020202020204" charset="0"/>
              </a:rPr>
            </a:br>
            <a:r>
              <a:rPr lang="en-GB" sz="1100" dirty="0">
                <a:solidFill>
                  <a:srgbClr val="595959"/>
                </a:solidFill>
                <a:latin typeface="Raleway" panose="020B0604020202020204" charset="0"/>
              </a:rPr>
              <a:t>In your group list all the areas of society where we might pick up our ideas about gender roles. </a:t>
            </a:r>
          </a:p>
          <a:p>
            <a:pPr marL="0" indent="0">
              <a:buNone/>
            </a:pPr>
            <a:r>
              <a:rPr lang="en-GB" sz="1100" b="1" dirty="0">
                <a:solidFill>
                  <a:srgbClr val="595959"/>
                </a:solidFill>
                <a:latin typeface="Raleway" panose="020B0604020202020204" charset="0"/>
              </a:rPr>
              <a:t>Case study 1 – </a:t>
            </a:r>
            <a:r>
              <a:rPr lang="en-GB" sz="1100" dirty="0">
                <a:solidFill>
                  <a:srgbClr val="595959"/>
                </a:solidFill>
                <a:latin typeface="Raleway" panose="020B0604020202020204" charset="0"/>
              </a:rPr>
              <a:t>Let’s look at what young children think (slides </a:t>
            </a:r>
            <a:r>
              <a:rPr lang="en-GB" sz="1100" dirty="0" smtClean="0">
                <a:solidFill>
                  <a:srgbClr val="595959"/>
                </a:solidFill>
                <a:latin typeface="Raleway" panose="020B0604020202020204" charset="0"/>
              </a:rPr>
              <a:t>26 </a:t>
            </a:r>
            <a:r>
              <a:rPr lang="en-GB" sz="1100" dirty="0">
                <a:solidFill>
                  <a:srgbClr val="595959"/>
                </a:solidFill>
                <a:latin typeface="Raleway" panose="020B0604020202020204" charset="0"/>
              </a:rPr>
              <a:t>to </a:t>
            </a:r>
            <a:r>
              <a:rPr lang="en-GB" sz="1100" dirty="0" smtClean="0">
                <a:solidFill>
                  <a:srgbClr val="595959"/>
                </a:solidFill>
                <a:latin typeface="Raleway" panose="020B0604020202020204" charset="0"/>
              </a:rPr>
              <a:t>30) </a:t>
            </a:r>
            <a:r>
              <a:rPr lang="en-GB" sz="1100" dirty="0">
                <a:solidFill>
                  <a:srgbClr val="595959"/>
                </a:solidFill>
                <a:latin typeface="Raleway" panose="020B0604020202020204" charset="0"/>
              </a:rPr>
              <a:t>Could discuss stereotypes…</a:t>
            </a:r>
          </a:p>
          <a:p>
            <a:pPr marL="0" indent="0">
              <a:buNone/>
            </a:pPr>
            <a:endParaRPr lang="en-GB" sz="1100" dirty="0">
              <a:solidFill>
                <a:srgbClr val="595959"/>
              </a:solidFill>
              <a:latin typeface="Raleway" panose="020B0604020202020204" charset="0"/>
            </a:endParaRPr>
          </a:p>
          <a:p>
            <a:pPr marL="0" indent="0">
              <a:buNone/>
            </a:pPr>
            <a:r>
              <a:rPr lang="en-GB" sz="1100" b="1" dirty="0">
                <a:solidFill>
                  <a:srgbClr val="595959"/>
                </a:solidFill>
                <a:latin typeface="Raleway" panose="020B0604020202020204" charset="0"/>
              </a:rPr>
              <a:t>Case study 2 – </a:t>
            </a:r>
            <a:r>
              <a:rPr lang="en-GB" sz="1100" dirty="0">
                <a:solidFill>
                  <a:srgbClr val="595959"/>
                </a:solidFill>
                <a:latin typeface="Raleway" panose="020B0604020202020204" charset="0"/>
              </a:rPr>
              <a:t>What about adverts? These are now changing due to a new rule about negative and stereotypical portrayal of men and women. (slides </a:t>
            </a:r>
            <a:r>
              <a:rPr lang="en-GB" sz="1100" dirty="0" smtClean="0">
                <a:solidFill>
                  <a:srgbClr val="595959"/>
                </a:solidFill>
                <a:latin typeface="Raleway" panose="020B0604020202020204" charset="0"/>
              </a:rPr>
              <a:t>31 </a:t>
            </a:r>
            <a:r>
              <a:rPr lang="en-GB" sz="1100" dirty="0">
                <a:solidFill>
                  <a:srgbClr val="595959"/>
                </a:solidFill>
                <a:latin typeface="Raleway" panose="020B0604020202020204" charset="0"/>
              </a:rPr>
              <a:t>to </a:t>
            </a:r>
            <a:r>
              <a:rPr lang="en-GB" sz="1100" dirty="0" smtClean="0">
                <a:solidFill>
                  <a:srgbClr val="595959"/>
                </a:solidFill>
                <a:latin typeface="Raleway" panose="020B0604020202020204" charset="0"/>
              </a:rPr>
              <a:t>33)</a:t>
            </a:r>
            <a:endParaRPr lang="en-GB" sz="1100" dirty="0">
              <a:solidFill>
                <a:srgbClr val="595959"/>
              </a:solidFill>
              <a:latin typeface="Raleway" panose="020B0604020202020204" charset="0"/>
            </a:endParaRPr>
          </a:p>
        </p:txBody>
      </p:sp>
      <p:sp>
        <p:nvSpPr>
          <p:cNvPr id="101" name="Google Shape;101;p15"/>
          <p:cNvSpPr txBox="1"/>
          <p:nvPr/>
        </p:nvSpPr>
        <p:spPr>
          <a:xfrm>
            <a:off x="462099" y="4040100"/>
            <a:ext cx="6102300" cy="2409000"/>
          </a:xfrm>
          <a:prstGeom prst="rect">
            <a:avLst/>
          </a:prstGeom>
          <a:noFill/>
          <a:ln>
            <a:noFill/>
          </a:ln>
        </p:spPr>
        <p:txBody>
          <a:bodyPr spcFirstLastPara="1" wrap="square" lIns="91425" tIns="91425" rIns="91425" bIns="91425" anchor="t" anchorCtr="0">
            <a:noAutofit/>
          </a:bodyPr>
          <a:lstStyle/>
          <a:p>
            <a:pPr marL="0" indent="0">
              <a:buNone/>
            </a:pPr>
            <a:r>
              <a:rPr lang="en-GB" sz="1100" b="1" dirty="0">
                <a:solidFill>
                  <a:srgbClr val="595959"/>
                </a:solidFill>
                <a:latin typeface="Raleway" panose="020B0604020202020204" charset="0"/>
              </a:rPr>
              <a:t>6. Plenary - </a:t>
            </a:r>
            <a:r>
              <a:rPr lang="en-GB" sz="1100" dirty="0">
                <a:solidFill>
                  <a:srgbClr val="595959"/>
                </a:solidFill>
                <a:latin typeface="Raleway" panose="020B0604020202020204" charset="0"/>
              </a:rPr>
              <a:t>get pupils to reflect on the lesson  slides </a:t>
            </a:r>
            <a:r>
              <a:rPr lang="en-GB" sz="1100" dirty="0" smtClean="0">
                <a:solidFill>
                  <a:srgbClr val="595959"/>
                </a:solidFill>
                <a:latin typeface="Raleway" panose="020B0604020202020204" charset="0"/>
              </a:rPr>
              <a:t>34- 36. </a:t>
            </a:r>
            <a:r>
              <a:rPr lang="en-GB" sz="1100" dirty="0">
                <a:solidFill>
                  <a:srgbClr val="595959"/>
                </a:solidFill>
                <a:latin typeface="Raleway" panose="020B0604020202020204" charset="0"/>
              </a:rPr>
              <a:t>Three things they have learnt on a post-it note. </a:t>
            </a:r>
          </a:p>
          <a:p>
            <a:pPr marL="0" indent="0">
              <a:buNone/>
            </a:pPr>
            <a:endParaRPr lang="en-GB" sz="1100" dirty="0">
              <a:solidFill>
                <a:srgbClr val="595959"/>
              </a:solidFill>
              <a:latin typeface="Raleway" panose="020B0604020202020204" charset="0"/>
            </a:endParaRPr>
          </a:p>
          <a:p>
            <a:pPr marL="0" indent="0">
              <a:buNone/>
            </a:pPr>
            <a:r>
              <a:rPr lang="en-GB" sz="1100" b="1" dirty="0">
                <a:solidFill>
                  <a:srgbClr val="595959"/>
                </a:solidFill>
                <a:latin typeface="Raleway" panose="020B0604020202020204" charset="0"/>
              </a:rPr>
              <a:t>Additional Resources: </a:t>
            </a:r>
            <a:r>
              <a:rPr lang="en-GB" sz="1100" b="1" dirty="0" smtClean="0">
                <a:solidFill>
                  <a:srgbClr val="595959"/>
                </a:solidFill>
                <a:latin typeface="Raleway" panose="020B0604020202020204" charset="0"/>
              </a:rPr>
              <a:t>(Slide 37 onwards)</a:t>
            </a:r>
            <a:endParaRPr lang="en-GB" sz="1100" b="1" dirty="0">
              <a:solidFill>
                <a:srgbClr val="595959"/>
              </a:solidFill>
              <a:latin typeface="Raleway" panose="020B0604020202020204" charset="0"/>
            </a:endParaRPr>
          </a:p>
          <a:p>
            <a:pPr marL="0" indent="0">
              <a:buNone/>
            </a:pPr>
            <a:endParaRPr lang="en-GB" sz="1100" b="1" dirty="0">
              <a:solidFill>
                <a:srgbClr val="595959"/>
              </a:solidFill>
              <a:latin typeface="Raleway" panose="020B0604020202020204" charset="0"/>
            </a:endParaRPr>
          </a:p>
          <a:p>
            <a:pPr marL="0" indent="0">
              <a:buNone/>
            </a:pPr>
            <a:r>
              <a:rPr lang="en-GB" sz="1100" b="1" dirty="0">
                <a:solidFill>
                  <a:srgbClr val="595959"/>
                </a:solidFill>
                <a:latin typeface="Raleway" panose="020B0604020202020204" charset="0"/>
              </a:rPr>
              <a:t>For older pupils: </a:t>
            </a:r>
            <a:r>
              <a:rPr lang="en-GB" sz="1100" dirty="0">
                <a:solidFill>
                  <a:srgbClr val="595959"/>
                </a:solidFill>
                <a:latin typeface="Raleway" panose="020B0604020202020204" charset="0"/>
              </a:rPr>
              <a:t>Optional exploration of how pupils feel as a boy/girl </a:t>
            </a:r>
          </a:p>
          <a:p>
            <a:pPr marL="0" indent="0">
              <a:buNone/>
            </a:pPr>
            <a:r>
              <a:rPr lang="en-GB" sz="1100" b="1" dirty="0">
                <a:solidFill>
                  <a:srgbClr val="595959"/>
                </a:solidFill>
                <a:latin typeface="Raleway" panose="020B0604020202020204" charset="0"/>
              </a:rPr>
              <a:t>Extension 6. With an older class</a:t>
            </a:r>
          </a:p>
          <a:p>
            <a:pPr marL="0" indent="0">
              <a:buNone/>
            </a:pPr>
            <a:r>
              <a:rPr lang="en-GB" sz="1100" dirty="0">
                <a:solidFill>
                  <a:srgbClr val="595959"/>
                </a:solidFill>
                <a:latin typeface="Raleway" panose="020B0604020202020204" charset="0"/>
              </a:rPr>
              <a:t>These slides help explore in more depth questions around gender identity, stereotyping and how we define ourselves. This could lead to a further lesson that looks in more detail at gender related questions/identity and issues around Transgender identities. </a:t>
            </a:r>
          </a:p>
          <a:p>
            <a:pPr marL="0" indent="0">
              <a:buNone/>
            </a:pPr>
            <a:endParaRPr lang="en-GB" sz="1100" dirty="0"/>
          </a:p>
          <a:p>
            <a:pPr marL="0" indent="0">
              <a:buNone/>
            </a:pPr>
            <a:endParaRPr lang="en-GB" sz="1100" dirty="0"/>
          </a:p>
        </p:txBody>
      </p:sp>
      <p:sp>
        <p:nvSpPr>
          <p:cNvPr id="103" name="Google Shape;103;p15"/>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04" name="Google Shape;104;p15"/>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pic>
        <p:nvPicPr>
          <p:cNvPr id="105" name="Google Shape;105;p15"/>
          <p:cNvPicPr preferRelativeResize="0"/>
          <p:nvPr/>
        </p:nvPicPr>
        <p:blipFill>
          <a:blip r:embed="rId4">
            <a:alphaModFix/>
          </a:blip>
          <a:stretch>
            <a:fillRect/>
          </a:stretch>
        </p:blipFill>
        <p:spPr>
          <a:xfrm>
            <a:off x="9280750" y="6717473"/>
            <a:ext cx="955718" cy="334501"/>
          </a:xfrm>
          <a:prstGeom prst="rect">
            <a:avLst/>
          </a:prstGeom>
          <a:noFill/>
          <a:ln>
            <a:noFill/>
          </a:ln>
        </p:spPr>
      </p:pic>
      <p:sp>
        <p:nvSpPr>
          <p:cNvPr id="106" name="Google Shape;106;p15"/>
          <p:cNvSpPr txBox="1"/>
          <p:nvPr/>
        </p:nvSpPr>
        <p:spPr>
          <a:xfrm>
            <a:off x="573388" y="1185125"/>
            <a:ext cx="6389411" cy="315600"/>
          </a:xfrm>
          <a:prstGeom prst="rect">
            <a:avLst/>
          </a:prstGeom>
          <a:solidFill>
            <a:srgbClr val="861533"/>
          </a:solid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a:t>
            </a:r>
            <a:r>
              <a:rPr lang="it" sz="1800" b="1" dirty="0" smtClean="0">
                <a:solidFill>
                  <a:srgbClr val="FFFFFF"/>
                </a:solidFill>
                <a:latin typeface="Prompt"/>
                <a:ea typeface="Prompt"/>
                <a:cs typeface="Prompt"/>
                <a:sym typeface="Prompt"/>
              </a:rPr>
              <a:t>2 CONTIUNED </a:t>
            </a:r>
            <a:r>
              <a:rPr lang="it" i="1" dirty="0" smtClean="0">
                <a:solidFill>
                  <a:srgbClr val="FFFFFF"/>
                </a:solidFill>
                <a:latin typeface="Prompt"/>
                <a:ea typeface="Prompt"/>
                <a:cs typeface="Prompt"/>
                <a:sym typeface="Prompt"/>
              </a:rPr>
              <a:t>(</a:t>
            </a:r>
            <a:r>
              <a:rPr lang="en-GB" i="1" dirty="0" smtClean="0">
                <a:solidFill>
                  <a:srgbClr val="FFFFFF"/>
                </a:solidFill>
                <a:latin typeface="Prompt"/>
                <a:ea typeface="Prompt"/>
                <a:cs typeface="Prompt"/>
                <a:sym typeface="Prompt"/>
              </a:rPr>
              <a:t>Task</a:t>
            </a:r>
            <a:r>
              <a:rPr lang="it" i="1" dirty="0" smtClean="0">
                <a:solidFill>
                  <a:srgbClr val="FFFFFF"/>
                </a:solidFill>
                <a:latin typeface="Prompt"/>
                <a:ea typeface="Prompt"/>
                <a:cs typeface="Prompt"/>
                <a:sym typeface="Prompt"/>
              </a:rPr>
              <a:t> 2)</a:t>
            </a:r>
            <a:endParaRPr i="1" dirty="0">
              <a:solidFill>
                <a:srgbClr val="FFFFFF"/>
              </a:solidFill>
              <a:latin typeface="Prompt SemiBold"/>
              <a:ea typeface="Prompt SemiBold"/>
              <a:cs typeface="Prompt SemiBold"/>
              <a:sym typeface="Prompt SemiBold"/>
            </a:endParaRPr>
          </a:p>
        </p:txBody>
      </p:sp>
      <p:grpSp>
        <p:nvGrpSpPr>
          <p:cNvPr id="2" name="Group 1"/>
          <p:cNvGrpSpPr/>
          <p:nvPr/>
        </p:nvGrpSpPr>
        <p:grpSpPr>
          <a:xfrm>
            <a:off x="462099" y="3479400"/>
            <a:ext cx="6500700" cy="376800"/>
            <a:chOff x="462100" y="4411600"/>
            <a:chExt cx="6500700" cy="376800"/>
          </a:xfrm>
          <a:solidFill>
            <a:srgbClr val="861533"/>
          </a:solidFill>
        </p:grpSpPr>
        <p:sp>
          <p:nvSpPr>
            <p:cNvPr id="102" name="Google Shape;102;p15"/>
            <p:cNvSpPr/>
            <p:nvPr/>
          </p:nvSpPr>
          <p:spPr>
            <a:xfrm>
              <a:off x="462100" y="4411600"/>
              <a:ext cx="6500700" cy="376800"/>
            </a:xfrm>
            <a:prstGeom prst="rect">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5"/>
            <p:cNvSpPr txBox="1"/>
            <p:nvPr/>
          </p:nvSpPr>
          <p:spPr>
            <a:xfrm>
              <a:off x="573389" y="4461725"/>
              <a:ext cx="6185758" cy="315600"/>
            </a:xfrm>
            <a:prstGeom prst="rect">
              <a:avLst/>
            </a:prstGeom>
            <a:grp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4 </a:t>
              </a:r>
              <a:r>
                <a:rPr lang="it" i="1" dirty="0" smtClean="0">
                  <a:solidFill>
                    <a:srgbClr val="FFFFFF"/>
                  </a:solidFill>
                  <a:latin typeface="Prompt SemiBold"/>
                  <a:ea typeface="Prompt"/>
                  <a:cs typeface="Prompt SemiBold"/>
                  <a:sym typeface="Prompt SemiBold"/>
                </a:rPr>
                <a:t>What Do I Think? Responding – Summary (10 mins)</a:t>
              </a:r>
              <a:endParaRPr i="1" dirty="0">
                <a:solidFill>
                  <a:srgbClr val="FFFFFF"/>
                </a:solidFill>
                <a:latin typeface="Prompt SemiBold"/>
                <a:ea typeface="Prompt SemiBold"/>
                <a:cs typeface="Prompt SemiBold"/>
                <a:sym typeface="Prompt SemiBold"/>
              </a:endParaRPr>
            </a:p>
          </p:txBody>
        </p:sp>
      </p:grpSp>
      <p:sp>
        <p:nvSpPr>
          <p:cNvPr id="108" name="Google Shape;108;p15"/>
          <p:cNvSpPr txBox="1"/>
          <p:nvPr/>
        </p:nvSpPr>
        <p:spPr>
          <a:xfrm>
            <a:off x="7319875" y="3364500"/>
            <a:ext cx="2815200" cy="363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sp>
        <p:nvSpPr>
          <p:cNvPr id="18"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xplosion 1 4"/>
          <p:cNvSpPr/>
          <p:nvPr/>
        </p:nvSpPr>
        <p:spPr>
          <a:xfrm>
            <a:off x="3927159" y="894550"/>
            <a:ext cx="3200545" cy="3413146"/>
          </a:xfrm>
          <a:prstGeom prst="irregularSeal1">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bg1"/>
                </a:solidFill>
                <a:latin typeface="Raleway" panose="020B0604020202020204" charset="0"/>
              </a:rPr>
              <a:t>Men are more</a:t>
            </a:r>
          </a:p>
          <a:p>
            <a:pPr algn="ctr"/>
            <a:r>
              <a:rPr lang="en-GB" sz="1800" b="1" dirty="0">
                <a:solidFill>
                  <a:schemeClr val="bg1"/>
                </a:solidFill>
                <a:latin typeface="Raleway" panose="020B0604020202020204" charset="0"/>
              </a:rPr>
              <a:t>career-driven than women</a:t>
            </a:r>
          </a:p>
        </p:txBody>
      </p:sp>
      <p:sp>
        <p:nvSpPr>
          <p:cNvPr id="6" name="Explosion 1 5"/>
          <p:cNvSpPr/>
          <p:nvPr/>
        </p:nvSpPr>
        <p:spPr>
          <a:xfrm>
            <a:off x="7270776" y="1164852"/>
            <a:ext cx="3333770" cy="3192433"/>
          </a:xfrm>
          <a:prstGeom prst="irregularSeal1">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bg1"/>
                </a:solidFill>
                <a:latin typeface="Raleway" panose="020B0604020202020204" charset="0"/>
              </a:rPr>
              <a:t>Boys don’t take</a:t>
            </a:r>
          </a:p>
          <a:p>
            <a:pPr algn="ctr"/>
            <a:r>
              <a:rPr lang="en-GB" sz="1800" b="1" dirty="0">
                <a:solidFill>
                  <a:schemeClr val="bg1"/>
                </a:solidFill>
                <a:latin typeface="Raleway" panose="020B0604020202020204" charset="0"/>
              </a:rPr>
              <a:t>things seriously</a:t>
            </a:r>
          </a:p>
        </p:txBody>
      </p:sp>
      <p:sp>
        <p:nvSpPr>
          <p:cNvPr id="7" name="Explosion 1 6"/>
          <p:cNvSpPr/>
          <p:nvPr/>
        </p:nvSpPr>
        <p:spPr>
          <a:xfrm>
            <a:off x="1069678" y="1102890"/>
            <a:ext cx="2936893" cy="3254395"/>
          </a:xfrm>
          <a:prstGeom prst="irregularSeal1">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bg1"/>
                </a:solidFill>
                <a:latin typeface="Raleway" panose="020B0604020202020204" charset="0"/>
              </a:rPr>
              <a:t>Girls are more</a:t>
            </a:r>
          </a:p>
          <a:p>
            <a:pPr algn="ctr"/>
            <a:r>
              <a:rPr lang="en-GB" sz="1800" b="1" dirty="0">
                <a:solidFill>
                  <a:schemeClr val="bg1"/>
                </a:solidFill>
                <a:latin typeface="Raleway" panose="020B0604020202020204" charset="0"/>
              </a:rPr>
              <a:t>emotional</a:t>
            </a:r>
          </a:p>
        </p:txBody>
      </p:sp>
      <p:sp>
        <p:nvSpPr>
          <p:cNvPr id="8" name="Explosion 1 7"/>
          <p:cNvSpPr/>
          <p:nvPr/>
        </p:nvSpPr>
        <p:spPr>
          <a:xfrm>
            <a:off x="339619" y="3779837"/>
            <a:ext cx="3730648" cy="3810023"/>
          </a:xfrm>
          <a:prstGeom prst="irregularSeal1">
            <a:avLst/>
          </a:prstGeom>
          <a:solidFill>
            <a:srgbClr val="D95B9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bg1"/>
                </a:solidFill>
                <a:latin typeface="Raleway" panose="020B0604020202020204" charset="0"/>
              </a:rPr>
              <a:t>Girls prefer pink</a:t>
            </a:r>
          </a:p>
        </p:txBody>
      </p:sp>
      <p:sp>
        <p:nvSpPr>
          <p:cNvPr id="9" name="Explosion 1 8"/>
          <p:cNvSpPr/>
          <p:nvPr/>
        </p:nvSpPr>
        <p:spPr>
          <a:xfrm>
            <a:off x="7191400" y="4228453"/>
            <a:ext cx="3413146" cy="3316662"/>
          </a:xfrm>
          <a:prstGeom prst="irregularSeal1">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bg1"/>
                </a:solidFill>
                <a:latin typeface="Raleway" panose="020B0604020202020204" charset="0"/>
              </a:rPr>
              <a:t>Men are braver</a:t>
            </a:r>
          </a:p>
          <a:p>
            <a:pPr algn="ctr"/>
            <a:r>
              <a:rPr lang="en-GB" sz="1800" b="1" dirty="0">
                <a:solidFill>
                  <a:schemeClr val="bg1"/>
                </a:solidFill>
                <a:latin typeface="Raleway" panose="020B0604020202020204" charset="0"/>
              </a:rPr>
              <a:t>than women</a:t>
            </a:r>
          </a:p>
        </p:txBody>
      </p:sp>
      <p:sp>
        <p:nvSpPr>
          <p:cNvPr id="11" name="Explosion 1 10"/>
          <p:cNvSpPr/>
          <p:nvPr/>
        </p:nvSpPr>
        <p:spPr>
          <a:xfrm>
            <a:off x="4162387" y="4798204"/>
            <a:ext cx="2936893" cy="2761471"/>
          </a:xfrm>
          <a:prstGeom prst="irregularSeal1">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solidFill>
                  <a:schemeClr val="bg1"/>
                </a:solidFill>
                <a:latin typeface="Raleway" panose="020B0604020202020204" charset="0"/>
              </a:rPr>
              <a:t>Girls are more vain</a:t>
            </a:r>
          </a:p>
        </p:txBody>
      </p:sp>
      <p:sp>
        <p:nvSpPr>
          <p:cNvPr id="2" name="Rectangle 1"/>
          <p:cNvSpPr/>
          <p:nvPr/>
        </p:nvSpPr>
        <p:spPr>
          <a:xfrm>
            <a:off x="2713784" y="3724475"/>
            <a:ext cx="5834098" cy="1007957"/>
          </a:xfrm>
          <a:prstGeom prst="rect">
            <a:avLst/>
          </a:prstGeom>
          <a:solidFill>
            <a:schemeClr val="tx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Raleway" panose="020B0604020202020204" charset="0"/>
              </a:rPr>
              <a:t>What about these stereotypes? </a:t>
            </a:r>
          </a:p>
          <a:p>
            <a:pPr algn="ctr"/>
            <a:r>
              <a:rPr lang="en-GB" sz="2400" b="1" dirty="0">
                <a:solidFill>
                  <a:schemeClr val="tx1"/>
                </a:solidFill>
                <a:latin typeface="Raleway" panose="020B0604020202020204" charset="0"/>
              </a:rPr>
              <a:t>ARE THEY TRUE?  </a:t>
            </a:r>
          </a:p>
        </p:txBody>
      </p:sp>
      <p:grpSp>
        <p:nvGrpSpPr>
          <p:cNvPr id="17" name="Group 16"/>
          <p:cNvGrpSpPr/>
          <p:nvPr/>
        </p:nvGrpSpPr>
        <p:grpSpPr>
          <a:xfrm>
            <a:off x="364325" y="290950"/>
            <a:ext cx="9872150" cy="776917"/>
            <a:chOff x="364325" y="290950"/>
            <a:chExt cx="9872150" cy="776917"/>
          </a:xfrm>
        </p:grpSpPr>
        <p:pic>
          <p:nvPicPr>
            <p:cNvPr id="18"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9"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21"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261775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468" y="1257219"/>
            <a:ext cx="9963000" cy="841800"/>
          </a:xfrm>
          <a:solidFill>
            <a:schemeClr val="accent4">
              <a:lumMod val="60000"/>
              <a:lumOff val="40000"/>
            </a:schemeClr>
          </a:solidFill>
        </p:spPr>
        <p:txBody>
          <a:bodyPr/>
          <a:lstStyle/>
          <a:p>
            <a:r>
              <a:rPr lang="en-GB" dirty="0">
                <a:solidFill>
                  <a:srgbClr val="595959"/>
                </a:solidFill>
                <a:latin typeface="Raleway" panose="020B0604020202020204" charset="0"/>
              </a:rPr>
              <a:t>What about adverts?</a:t>
            </a:r>
          </a:p>
        </p:txBody>
      </p:sp>
      <p:sp>
        <p:nvSpPr>
          <p:cNvPr id="4" name="Content Placeholder 3"/>
          <p:cNvSpPr>
            <a:spLocks noGrp="1"/>
          </p:cNvSpPr>
          <p:nvPr>
            <p:ph idx="1"/>
          </p:nvPr>
        </p:nvSpPr>
        <p:spPr>
          <a:xfrm>
            <a:off x="364468" y="2316497"/>
            <a:ext cx="9963000" cy="5021400"/>
          </a:xfrm>
          <a:prstGeom prst="rect">
            <a:avLst/>
          </a:prstGeom>
        </p:spPr>
        <p:txBody>
          <a:bodyPr wrap="square">
            <a:spAutoFit/>
          </a:bodyPr>
          <a:lstStyle/>
          <a:p>
            <a:pPr marL="0" indent="0">
              <a:buNone/>
            </a:pPr>
            <a:r>
              <a:rPr lang="en-GB" sz="2646" b="1" dirty="0">
                <a:solidFill>
                  <a:srgbClr val="595959"/>
                </a:solidFill>
                <a:latin typeface="Raleway" panose="020B0604020202020204" charset="0"/>
              </a:rPr>
              <a:t>In recent adverts the following stereotypes were portrayed:</a:t>
            </a:r>
          </a:p>
          <a:p>
            <a:endParaRPr lang="en-GB" sz="2646" dirty="0">
              <a:solidFill>
                <a:srgbClr val="595959"/>
              </a:solidFill>
              <a:latin typeface="Raleway" panose="020B0604020202020204" charset="0"/>
            </a:endParaRPr>
          </a:p>
          <a:p>
            <a:r>
              <a:rPr lang="en-GB" sz="2646" dirty="0">
                <a:solidFill>
                  <a:srgbClr val="595959"/>
                </a:solidFill>
                <a:latin typeface="Raleway" panose="020B0604020202020204" charset="0"/>
              </a:rPr>
              <a:t>Women should do the majority of the housework/childcare</a:t>
            </a:r>
          </a:p>
          <a:p>
            <a:endParaRPr lang="en-GB" sz="2646" dirty="0">
              <a:solidFill>
                <a:srgbClr val="595959"/>
              </a:solidFill>
              <a:latin typeface="Raleway" panose="020B0604020202020204" charset="0"/>
            </a:endParaRPr>
          </a:p>
          <a:p>
            <a:r>
              <a:rPr lang="en-GB" sz="2646" dirty="0">
                <a:solidFill>
                  <a:srgbClr val="595959"/>
                </a:solidFill>
                <a:latin typeface="Raleway" panose="020B0604020202020204" charset="0"/>
              </a:rPr>
              <a:t>Girls need to learn how to cook/women are responsible for childcare</a:t>
            </a:r>
          </a:p>
          <a:p>
            <a:endParaRPr lang="en-GB" sz="2646" dirty="0">
              <a:solidFill>
                <a:srgbClr val="595959"/>
              </a:solidFill>
              <a:latin typeface="Raleway" panose="020B0604020202020204" charset="0"/>
            </a:endParaRPr>
          </a:p>
          <a:p>
            <a:r>
              <a:rPr lang="en-GB" sz="2646" dirty="0">
                <a:solidFill>
                  <a:srgbClr val="595959"/>
                </a:solidFill>
                <a:latin typeface="Raleway" panose="020B0604020202020204" charset="0"/>
              </a:rPr>
              <a:t>Men are inept at cooking</a:t>
            </a:r>
          </a:p>
          <a:p>
            <a:endParaRPr lang="en-GB" sz="2646" dirty="0">
              <a:solidFill>
                <a:srgbClr val="595959"/>
              </a:solidFill>
              <a:latin typeface="Raleway" panose="020B0604020202020204" charset="0"/>
            </a:endParaRPr>
          </a:p>
          <a:p>
            <a:r>
              <a:rPr lang="en-GB" sz="2646" dirty="0">
                <a:solidFill>
                  <a:srgbClr val="595959"/>
                </a:solidFill>
                <a:latin typeface="Raleway" panose="020B0604020202020204" charset="0"/>
              </a:rPr>
              <a:t>Men make more of a fuss then women</a:t>
            </a:r>
          </a:p>
        </p:txBody>
      </p:sp>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8420729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325" y="1383428"/>
            <a:ext cx="10024815" cy="1069402"/>
          </a:xfrm>
          <a:solidFill>
            <a:schemeClr val="accent4">
              <a:lumMod val="60000"/>
              <a:lumOff val="40000"/>
            </a:schemeClr>
          </a:solidFill>
        </p:spPr>
        <p:txBody>
          <a:bodyPr>
            <a:normAutofit fontScale="90000"/>
          </a:bodyPr>
          <a:lstStyle/>
          <a:p>
            <a:pPr algn="ctr"/>
            <a:r>
              <a:rPr lang="en-GB" b="1" dirty="0">
                <a:solidFill>
                  <a:srgbClr val="595959"/>
                </a:solidFill>
                <a:latin typeface="Raleway" panose="020B0604020202020204" charset="0"/>
              </a:rPr>
              <a:t>The UK is making gender stereotyping illegal in </a:t>
            </a:r>
            <a:r>
              <a:rPr lang="en-GB" b="1" dirty="0" smtClean="0">
                <a:solidFill>
                  <a:srgbClr val="595959"/>
                </a:solidFill>
                <a:latin typeface="Raleway" panose="020B0604020202020204" charset="0"/>
              </a:rPr>
              <a:t>adverts</a:t>
            </a:r>
            <a:endParaRPr lang="en-GB" b="1" dirty="0">
              <a:solidFill>
                <a:srgbClr val="595959"/>
              </a:solidFill>
              <a:latin typeface="Raleway" panose="020B0604020202020204" charset="0"/>
            </a:endParaRPr>
          </a:p>
        </p:txBody>
      </p:sp>
      <p:sp>
        <p:nvSpPr>
          <p:cNvPr id="3" name="Content Placeholder 2"/>
          <p:cNvSpPr>
            <a:spLocks noGrp="1"/>
          </p:cNvSpPr>
          <p:nvPr>
            <p:ph idx="1"/>
          </p:nvPr>
        </p:nvSpPr>
        <p:spPr>
          <a:xfrm>
            <a:off x="364325" y="2540788"/>
            <a:ext cx="9525058" cy="3976744"/>
          </a:xfrm>
        </p:spPr>
        <p:txBody>
          <a:bodyPr>
            <a:normAutofit/>
          </a:bodyPr>
          <a:lstStyle/>
          <a:p>
            <a:r>
              <a:rPr lang="en-GB" dirty="0">
                <a:solidFill>
                  <a:srgbClr val="595959"/>
                </a:solidFill>
                <a:latin typeface="Raleway" panose="020B0604020202020204" charset="0"/>
              </a:rPr>
              <a:t>The UK's Advertising Standards Authority (ASA) just banned ads enforcing gender stereotypes. </a:t>
            </a:r>
            <a:endParaRPr lang="en-GB" dirty="0" smtClean="0">
              <a:solidFill>
                <a:srgbClr val="595959"/>
              </a:solidFill>
              <a:latin typeface="Raleway" panose="020B0604020202020204" charset="0"/>
            </a:endParaRPr>
          </a:p>
          <a:p>
            <a:endParaRPr lang="en-GB" dirty="0">
              <a:solidFill>
                <a:srgbClr val="595959"/>
              </a:solidFill>
              <a:latin typeface="Raleway" panose="020B0604020202020204" charset="0"/>
            </a:endParaRPr>
          </a:p>
          <a:p>
            <a:r>
              <a:rPr lang="en-GB" dirty="0">
                <a:solidFill>
                  <a:srgbClr val="595959"/>
                </a:solidFill>
                <a:latin typeface="Raleway" panose="020B0604020202020204" charset="0"/>
              </a:rPr>
              <a:t>This means ads that feature men failing to conduct simply household tasks or women constantly cleaning up after their children will be a thing of the past.  </a:t>
            </a:r>
            <a:endParaRPr lang="en-GB" dirty="0" smtClean="0">
              <a:solidFill>
                <a:srgbClr val="595959"/>
              </a:solidFill>
              <a:latin typeface="Raleway" panose="020B0604020202020204" charset="0"/>
            </a:endParaRPr>
          </a:p>
          <a:p>
            <a:endParaRPr lang="en-GB" dirty="0">
              <a:solidFill>
                <a:srgbClr val="595959"/>
              </a:solidFill>
              <a:latin typeface="Raleway" panose="020B0604020202020204" charset="0"/>
            </a:endParaRPr>
          </a:p>
          <a:p>
            <a:r>
              <a:rPr lang="en-GB" dirty="0">
                <a:solidFill>
                  <a:srgbClr val="595959"/>
                </a:solidFill>
                <a:latin typeface="Raleway" panose="020B0604020202020204" charset="0"/>
              </a:rPr>
              <a:t>The ASA is hoping to protect both children and adults from the reinforcement of gender stereotypes.</a:t>
            </a:r>
          </a:p>
          <a:p>
            <a:endParaRPr lang="en-GB" dirty="0">
              <a:latin typeface="Raleway" panose="020B0604020202020204" charset="0"/>
            </a:endParaRP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2007616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752" y="1571419"/>
            <a:ext cx="9303010" cy="1365706"/>
          </a:xfrm>
        </p:spPr>
        <p:txBody>
          <a:bodyPr>
            <a:normAutofit fontScale="90000"/>
          </a:bodyPr>
          <a:lstStyle/>
          <a:p>
            <a:r>
              <a:rPr lang="en-GB" dirty="0" smtClean="0">
                <a:solidFill>
                  <a:srgbClr val="595959"/>
                </a:solidFill>
                <a:latin typeface="Raleway" panose="020B0604020202020204" charset="0"/>
              </a:rPr>
              <a:t>18 </a:t>
            </a:r>
            <a:r>
              <a:rPr lang="en-GB" dirty="0">
                <a:solidFill>
                  <a:srgbClr val="595959"/>
                </a:solidFill>
                <a:latin typeface="Raleway" panose="020B0604020202020204" charset="0"/>
              </a:rPr>
              <a:t>Jul 2017 </a:t>
            </a:r>
            <a:br>
              <a:rPr lang="en-GB" dirty="0">
                <a:solidFill>
                  <a:srgbClr val="595959"/>
                </a:solidFill>
                <a:latin typeface="Raleway" panose="020B0604020202020204" charset="0"/>
              </a:rPr>
            </a:br>
            <a:r>
              <a:rPr lang="en-GB" b="1" dirty="0">
                <a:solidFill>
                  <a:srgbClr val="595959"/>
                </a:solidFill>
                <a:latin typeface="Raleway" panose="020B0604020202020204" charset="0"/>
              </a:rPr>
              <a:t>Clampdown on gender stereotypes in adverts</a:t>
            </a:r>
            <a:br>
              <a:rPr lang="en-GB" b="1" dirty="0">
                <a:solidFill>
                  <a:srgbClr val="595959"/>
                </a:solidFill>
                <a:latin typeface="Raleway" panose="020B0604020202020204" charset="0"/>
              </a:rPr>
            </a:br>
            <a:endParaRPr lang="en-GB" dirty="0">
              <a:solidFill>
                <a:srgbClr val="595959"/>
              </a:solidFill>
              <a:latin typeface="Raleway" panose="020B0604020202020204" charset="0"/>
            </a:endParaRPr>
          </a:p>
        </p:txBody>
      </p:sp>
      <p:sp>
        <p:nvSpPr>
          <p:cNvPr id="3" name="Content Placeholder 2"/>
          <p:cNvSpPr>
            <a:spLocks noGrp="1"/>
          </p:cNvSpPr>
          <p:nvPr>
            <p:ph idx="1"/>
          </p:nvPr>
        </p:nvSpPr>
        <p:spPr>
          <a:xfrm>
            <a:off x="662752" y="2986083"/>
            <a:ext cx="9071610" cy="1274632"/>
          </a:xfrm>
        </p:spPr>
        <p:txBody>
          <a:bodyPr/>
          <a:lstStyle/>
          <a:p>
            <a:r>
              <a:rPr lang="en-GB" dirty="0">
                <a:latin typeface="Raleway" panose="020B0604020202020204" charset="0"/>
                <a:hlinkClick r:id="rId3"/>
              </a:rPr>
              <a:t>https://www.channel4.com/news/clampdown-on-gender-stereotypes-in-adverts</a:t>
            </a:r>
            <a:endParaRPr lang="en-GB" dirty="0">
              <a:latin typeface="Raleway" panose="020B0604020202020204" charset="0"/>
            </a:endParaRPr>
          </a:p>
          <a:p>
            <a:endParaRPr lang="en-GB" dirty="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8404" y="4309673"/>
            <a:ext cx="4937358" cy="27135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5">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5958645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825" y="1867862"/>
            <a:ext cx="9525058" cy="5262979"/>
          </a:xfrm>
          <a:prstGeom prst="rect">
            <a:avLst/>
          </a:prstGeom>
        </p:spPr>
        <p:txBody>
          <a:bodyPr wrap="square">
            <a:spAutoFit/>
          </a:bodyPr>
          <a:lstStyle/>
          <a:p>
            <a:r>
              <a:rPr lang="en-GB" sz="2400" dirty="0" smtClean="0">
                <a:solidFill>
                  <a:srgbClr val="C00000"/>
                </a:solidFill>
                <a:latin typeface="Raleway" panose="020B0604020202020204" charset="0"/>
              </a:rPr>
              <a:t>“</a:t>
            </a:r>
            <a:r>
              <a:rPr lang="en-GB" sz="2400" dirty="0">
                <a:solidFill>
                  <a:srgbClr val="C00000"/>
                </a:solidFill>
                <a:latin typeface="Raleway" panose="020B0604020202020204" charset="0"/>
              </a:rPr>
              <a:t>Gender” refers to the way society defines the roles, behaviours, activities, and attributes of men, women, and people who are transgender or non-binary. </a:t>
            </a:r>
          </a:p>
          <a:p>
            <a:endParaRPr lang="en-GB" sz="2400" dirty="0">
              <a:latin typeface="Raleway" panose="020B0604020202020204" charset="0"/>
            </a:endParaRPr>
          </a:p>
          <a:p>
            <a:r>
              <a:rPr lang="en-GB" sz="2400" dirty="0">
                <a:solidFill>
                  <a:srgbClr val="92D050"/>
                </a:solidFill>
                <a:latin typeface="Raleway" panose="020B0604020202020204" charset="0"/>
              </a:rPr>
              <a:t>Gender is different from biological sex. It is not biologically derived or something we are born with. </a:t>
            </a:r>
          </a:p>
          <a:p>
            <a:endParaRPr lang="en-GB" sz="2400" dirty="0">
              <a:latin typeface="Raleway" panose="020B0604020202020204" charset="0"/>
            </a:endParaRPr>
          </a:p>
          <a:p>
            <a:r>
              <a:rPr lang="en-GB" sz="2400" dirty="0">
                <a:solidFill>
                  <a:srgbClr val="FFC000"/>
                </a:solidFill>
                <a:latin typeface="Raleway" panose="020B0604020202020204" charset="0"/>
              </a:rPr>
              <a:t>Gender is different from one’s sexual orientation – how someone identifies (as a man, woman, or other gender identity) is not related to who they are attracted to. </a:t>
            </a:r>
          </a:p>
          <a:p>
            <a:endParaRPr lang="en-GB" sz="2400" dirty="0">
              <a:latin typeface="Raleway" panose="020B0604020202020204" charset="0"/>
            </a:endParaRPr>
          </a:p>
          <a:p>
            <a:r>
              <a:rPr lang="en-GB" sz="2400" dirty="0">
                <a:solidFill>
                  <a:srgbClr val="0070C0"/>
                </a:solidFill>
                <a:latin typeface="Raleway" panose="020B0604020202020204" charset="0"/>
              </a:rPr>
              <a:t>Characteristics that are “manly” or “womanly” are not fixed and can change depending on the person and over time. All men are not only “one way” and all women are not only “one way”.</a:t>
            </a:r>
          </a:p>
        </p:txBody>
      </p:sp>
      <p:sp>
        <p:nvSpPr>
          <p:cNvPr id="9" name="TextBox 8"/>
          <p:cNvSpPr txBox="1"/>
          <p:nvPr/>
        </p:nvSpPr>
        <p:spPr>
          <a:xfrm>
            <a:off x="428825" y="1202685"/>
            <a:ext cx="9142729" cy="646331"/>
          </a:xfrm>
          <a:prstGeom prst="rect">
            <a:avLst/>
          </a:prstGeom>
          <a:noFill/>
        </p:spPr>
        <p:txBody>
          <a:bodyPr wrap="square" rtlCol="0">
            <a:spAutoFit/>
          </a:bodyPr>
          <a:lstStyle/>
          <a:p>
            <a:pPr algn="ctr"/>
            <a:r>
              <a:rPr lang="en-GB" sz="3600" b="1" dirty="0" smtClean="0">
                <a:solidFill>
                  <a:srgbClr val="595959"/>
                </a:solidFill>
                <a:latin typeface="Raleway" panose="020B0604020202020204" charset="0"/>
              </a:rPr>
              <a:t>Plenary: Let’s Reflect</a:t>
            </a:r>
            <a:endParaRPr lang="en-GB" sz="3600" b="1" dirty="0">
              <a:solidFill>
                <a:srgbClr val="595959"/>
              </a:solidFill>
              <a:latin typeface="Raleway" panose="020B0604020202020204" charset="0"/>
            </a:endParaRP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40300297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325" y="1285222"/>
            <a:ext cx="9963000" cy="841800"/>
          </a:xfrm>
          <a:solidFill>
            <a:srgbClr val="92D050"/>
          </a:solidFill>
        </p:spPr>
        <p:txBody>
          <a:bodyPr/>
          <a:lstStyle/>
          <a:p>
            <a:pPr algn="ctr"/>
            <a:r>
              <a:rPr lang="en-GB" b="1" dirty="0">
                <a:solidFill>
                  <a:srgbClr val="595959"/>
                </a:solidFill>
                <a:latin typeface="Raleway" panose="020B0604020202020204" charset="0"/>
              </a:rPr>
              <a:t>Positive campaigns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468" y="4966365"/>
            <a:ext cx="5195343" cy="2474308"/>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1503" y="2342906"/>
            <a:ext cx="5195343" cy="2493765"/>
          </a:xfrm>
          <a:prstGeom prst="rect">
            <a:avLst/>
          </a:prstGeom>
        </p:spPr>
      </p:pic>
      <p:sp>
        <p:nvSpPr>
          <p:cNvPr id="5" name="TextBox 4"/>
          <p:cNvSpPr txBox="1"/>
          <p:nvPr/>
        </p:nvSpPr>
        <p:spPr>
          <a:xfrm>
            <a:off x="5703516" y="5682479"/>
            <a:ext cx="3405624" cy="1042080"/>
          </a:xfrm>
          <a:prstGeom prst="rect">
            <a:avLst/>
          </a:prstGeom>
          <a:noFill/>
        </p:spPr>
        <p:txBody>
          <a:bodyPr wrap="square" rtlCol="0">
            <a:spAutoFit/>
          </a:bodyPr>
          <a:lstStyle/>
          <a:p>
            <a:r>
              <a:rPr lang="en-GB" sz="1543" i="1" dirty="0">
                <a:latin typeface="Raleway" panose="020B0604020202020204" charset="0"/>
              </a:rPr>
              <a:t>Always</a:t>
            </a:r>
            <a:r>
              <a:rPr lang="en-GB" sz="1543" dirty="0">
                <a:latin typeface="Raleway" panose="020B0604020202020204" charset="0"/>
              </a:rPr>
              <a:t> campaign video:</a:t>
            </a:r>
          </a:p>
          <a:p>
            <a:endParaRPr lang="en-GB" sz="1543" dirty="0">
              <a:latin typeface="Raleway" panose="020B0604020202020204" charset="0"/>
            </a:endParaRPr>
          </a:p>
          <a:p>
            <a:r>
              <a:rPr lang="en-GB" sz="1543" dirty="0">
                <a:latin typeface="Raleway" panose="020B0604020202020204" charset="0"/>
                <a:hlinkClick r:id="rId5"/>
              </a:rPr>
              <a:t>https://www.youtube.com/watch?v=XjJQBjWYDTs</a:t>
            </a:r>
            <a:endParaRPr lang="en-GB" sz="1543" dirty="0">
              <a:latin typeface="Raleway" panose="020B0604020202020204" charset="0"/>
            </a:endParaRPr>
          </a:p>
        </p:txBody>
      </p:sp>
      <p:grpSp>
        <p:nvGrpSpPr>
          <p:cNvPr id="12" name="Group 11"/>
          <p:cNvGrpSpPr/>
          <p:nvPr/>
        </p:nvGrpSpPr>
        <p:grpSpPr>
          <a:xfrm>
            <a:off x="364325" y="290950"/>
            <a:ext cx="9872150" cy="776917"/>
            <a:chOff x="364325" y="290950"/>
            <a:chExt cx="9872150" cy="776917"/>
          </a:xfrm>
        </p:grpSpPr>
        <p:pic>
          <p:nvPicPr>
            <p:cNvPr id="13" name="Google Shape;67;p14"/>
            <p:cNvPicPr preferRelativeResize="0"/>
            <p:nvPr/>
          </p:nvPicPr>
          <p:blipFill rotWithShape="1">
            <a:blip r:embed="rId6">
              <a:alphaModFix/>
            </a:blip>
            <a:srcRect/>
            <a:stretch/>
          </p:blipFill>
          <p:spPr>
            <a:xfrm>
              <a:off x="8623675" y="322925"/>
              <a:ext cx="1612800" cy="522667"/>
            </a:xfrm>
            <a:prstGeom prst="rect">
              <a:avLst/>
            </a:prstGeom>
            <a:noFill/>
            <a:ln>
              <a:noFill/>
            </a:ln>
          </p:spPr>
        </p:pic>
        <p:sp>
          <p:nvSpPr>
            <p:cNvPr id="14"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6"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5572005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167319" y="1189884"/>
            <a:ext cx="8262756" cy="6184415"/>
            <a:chOff x="583377" y="207941"/>
            <a:chExt cx="9373554" cy="6746915"/>
          </a:xfrm>
        </p:grpSpPr>
        <p:pic>
          <p:nvPicPr>
            <p:cNvPr id="5125" name="Picture 5" descr="Image result for gender stereotyping in the uk">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0255" y="4097339"/>
              <a:ext cx="4365652" cy="2776299"/>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Image result for gender stereotyping in the uk">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28404" y="275024"/>
              <a:ext cx="4928527" cy="2726133"/>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2752" y="1488075"/>
              <a:ext cx="4135905" cy="2540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ounded Rectangle 1"/>
            <p:cNvSpPr/>
            <p:nvPr/>
          </p:nvSpPr>
          <p:spPr>
            <a:xfrm>
              <a:off x="6060286" y="3382959"/>
              <a:ext cx="3896645" cy="35718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9" dirty="0">
                  <a:solidFill>
                    <a:schemeClr val="accent2">
                      <a:lumMod val="50000"/>
                    </a:schemeClr>
                  </a:solidFill>
                  <a:latin typeface="Raleway" panose="020B0604020202020204" charset="0"/>
                </a:rPr>
                <a:t>Three things I have learnt in this lesson</a:t>
              </a:r>
            </a:p>
          </p:txBody>
        </p:sp>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3377" y="207941"/>
              <a:ext cx="2890383" cy="1046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4" name="Group 13"/>
          <p:cNvGrpSpPr/>
          <p:nvPr/>
        </p:nvGrpSpPr>
        <p:grpSpPr>
          <a:xfrm>
            <a:off x="364325" y="290950"/>
            <a:ext cx="9872150" cy="776917"/>
            <a:chOff x="364325" y="290950"/>
            <a:chExt cx="9872150" cy="776917"/>
          </a:xfrm>
        </p:grpSpPr>
        <p:pic>
          <p:nvPicPr>
            <p:cNvPr id="15" name="Google Shape;67;p14"/>
            <p:cNvPicPr preferRelativeResize="0"/>
            <p:nvPr/>
          </p:nvPicPr>
          <p:blipFill rotWithShape="1">
            <a:blip r:embed="rId9">
              <a:alphaModFix/>
            </a:blip>
            <a:srcRect/>
            <a:stretch/>
          </p:blipFill>
          <p:spPr>
            <a:xfrm>
              <a:off x="8623675" y="322925"/>
              <a:ext cx="1612800" cy="522667"/>
            </a:xfrm>
            <a:prstGeom prst="rect">
              <a:avLst/>
            </a:prstGeom>
            <a:noFill/>
            <a:ln>
              <a:noFill/>
            </a:ln>
          </p:spPr>
        </p:pic>
        <p:sp>
          <p:nvSpPr>
            <p:cNvPr id="16"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8"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768855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64325" y="290950"/>
            <a:ext cx="9872150" cy="776917"/>
            <a:chOff x="364325" y="290950"/>
            <a:chExt cx="9872150" cy="776917"/>
          </a:xfrm>
        </p:grpSpPr>
        <p:pic>
          <p:nvPicPr>
            <p:cNvPr id="9"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0"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2"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1771" y="1209422"/>
            <a:ext cx="3470764" cy="5758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6930" y="1189883"/>
            <a:ext cx="3395604" cy="6014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ular Callout 3"/>
          <p:cNvSpPr/>
          <p:nvPr/>
        </p:nvSpPr>
        <p:spPr>
          <a:xfrm>
            <a:off x="586883" y="1230733"/>
            <a:ext cx="1428759" cy="1571447"/>
          </a:xfrm>
          <a:prstGeom prst="wedgeRoundRectCallout">
            <a:avLst>
              <a:gd name="adj1" fmla="val 90030"/>
              <a:gd name="adj2" fmla="val 27911"/>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FF0000"/>
                </a:solidFill>
                <a:latin typeface="Raleway" panose="020B0604020202020204" charset="0"/>
              </a:rPr>
              <a:t>When I hear the word man I think…</a:t>
            </a:r>
          </a:p>
        </p:txBody>
      </p:sp>
      <p:sp>
        <p:nvSpPr>
          <p:cNvPr id="5" name="Rounded Rectangular Callout 4"/>
          <p:cNvSpPr/>
          <p:nvPr/>
        </p:nvSpPr>
        <p:spPr>
          <a:xfrm>
            <a:off x="8596632" y="1230733"/>
            <a:ext cx="1666885" cy="1584375"/>
          </a:xfrm>
          <a:prstGeom prst="wedgeRoundRectCallout">
            <a:avLst>
              <a:gd name="adj1" fmla="val -87888"/>
              <a:gd name="adj2" fmla="val 27264"/>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FF0000"/>
                </a:solidFill>
                <a:latin typeface="Raleway" panose="020B0604020202020204" charset="0"/>
              </a:rPr>
              <a:t>When I hear the word woman I think…</a:t>
            </a:r>
          </a:p>
        </p:txBody>
      </p:sp>
      <p:sp>
        <p:nvSpPr>
          <p:cNvPr id="6" name="Oval 5"/>
          <p:cNvSpPr/>
          <p:nvPr/>
        </p:nvSpPr>
        <p:spPr>
          <a:xfrm>
            <a:off x="1301263" y="5884434"/>
            <a:ext cx="3651272" cy="1469237"/>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Raleway" panose="020B0604020202020204" charset="0"/>
              </a:rPr>
              <a:t>Typical jobs that men might do</a:t>
            </a:r>
          </a:p>
        </p:txBody>
      </p:sp>
      <p:sp>
        <p:nvSpPr>
          <p:cNvPr id="7" name="Oval 6"/>
          <p:cNvSpPr/>
          <p:nvPr/>
        </p:nvSpPr>
        <p:spPr>
          <a:xfrm>
            <a:off x="5742783" y="5946900"/>
            <a:ext cx="3730649" cy="1404834"/>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Raleway" panose="020B0604020202020204" charset="0"/>
              </a:rPr>
              <a:t>Typical jobs that women might do</a:t>
            </a:r>
          </a:p>
        </p:txBody>
      </p:sp>
    </p:spTree>
    <p:extLst>
      <p:ext uri="{BB962C8B-B14F-4D97-AF65-F5344CB8AC3E}">
        <p14:creationId xmlns:p14="http://schemas.microsoft.com/office/powerpoint/2010/main" val="1964527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980" y="1189883"/>
            <a:ext cx="9945160" cy="1196589"/>
          </a:xfrm>
          <a:solidFill>
            <a:srgbClr val="92D050"/>
          </a:solidFill>
        </p:spPr>
        <p:txBody>
          <a:bodyPr>
            <a:normAutofit fontScale="90000"/>
          </a:bodyPr>
          <a:lstStyle/>
          <a:p>
            <a:r>
              <a:rPr lang="en-GB" sz="3968" b="1" dirty="0">
                <a:latin typeface="Raleway" panose="020B0604020202020204" charset="0"/>
              </a:rPr>
              <a:t>Activity 3 - Exploring our attitudes. </a:t>
            </a:r>
            <a:br>
              <a:rPr lang="en-GB" sz="3968" b="1" dirty="0">
                <a:latin typeface="Raleway" panose="020B0604020202020204" charset="0"/>
              </a:rPr>
            </a:br>
            <a:r>
              <a:rPr lang="en-GB" sz="3968" b="1" dirty="0">
                <a:latin typeface="Raleway" panose="020B0604020202020204" charset="0"/>
              </a:rPr>
              <a:t>What do we think about these statements?  </a:t>
            </a:r>
          </a:p>
        </p:txBody>
      </p:sp>
      <p:sp>
        <p:nvSpPr>
          <p:cNvPr id="3" name="Content Placeholder 2"/>
          <p:cNvSpPr>
            <a:spLocks noGrp="1"/>
          </p:cNvSpPr>
          <p:nvPr>
            <p:ph idx="1"/>
          </p:nvPr>
        </p:nvSpPr>
        <p:spPr>
          <a:xfrm>
            <a:off x="443980" y="2386472"/>
            <a:ext cx="9071610" cy="5013911"/>
          </a:xfrm>
        </p:spPr>
        <p:txBody>
          <a:bodyPr>
            <a:noAutofit/>
          </a:bodyPr>
          <a:lstStyle/>
          <a:p>
            <a:r>
              <a:rPr lang="en-GB" sz="2000" dirty="0">
                <a:latin typeface="Raleway" panose="020B0604020202020204" charset="0"/>
              </a:rPr>
              <a:t>It is easier to be a man than a woman</a:t>
            </a:r>
            <a:r>
              <a:rPr lang="en-GB" sz="2000" dirty="0" smtClean="0">
                <a:latin typeface="Raleway" panose="020B0604020202020204" charset="0"/>
              </a:rPr>
              <a:t>.</a:t>
            </a:r>
          </a:p>
          <a:p>
            <a:endParaRPr lang="en-GB" sz="2000" dirty="0">
              <a:latin typeface="Raleway" panose="020B0604020202020204" charset="0"/>
            </a:endParaRPr>
          </a:p>
          <a:p>
            <a:r>
              <a:rPr lang="en-GB" sz="2000" dirty="0">
                <a:latin typeface="Raleway" panose="020B0604020202020204" charset="0"/>
              </a:rPr>
              <a:t>Women are better parents than men. </a:t>
            </a:r>
            <a:endParaRPr lang="en-GB" sz="2000" dirty="0" smtClean="0">
              <a:latin typeface="Raleway" panose="020B0604020202020204" charset="0"/>
            </a:endParaRPr>
          </a:p>
          <a:p>
            <a:endParaRPr lang="en-GB" sz="2000" dirty="0">
              <a:latin typeface="Raleway" panose="020B0604020202020204" charset="0"/>
            </a:endParaRPr>
          </a:p>
          <a:p>
            <a:r>
              <a:rPr lang="en-GB" sz="2000" dirty="0">
                <a:latin typeface="Raleway" panose="020B0604020202020204" charset="0"/>
              </a:rPr>
              <a:t>It is OK for a man to be emotional in public. </a:t>
            </a:r>
            <a:endParaRPr lang="en-GB" sz="2000" dirty="0" smtClean="0">
              <a:latin typeface="Raleway" panose="020B0604020202020204" charset="0"/>
            </a:endParaRPr>
          </a:p>
          <a:p>
            <a:endParaRPr lang="en-GB" sz="2000" dirty="0">
              <a:latin typeface="Raleway" panose="020B0604020202020204" charset="0"/>
            </a:endParaRPr>
          </a:p>
          <a:p>
            <a:r>
              <a:rPr lang="en-GB" sz="2000" dirty="0">
                <a:latin typeface="Raleway" panose="020B0604020202020204" charset="0"/>
              </a:rPr>
              <a:t>It is OK for a woman to ask a man out. </a:t>
            </a:r>
            <a:endParaRPr lang="en-GB" sz="2000" dirty="0" smtClean="0">
              <a:latin typeface="Raleway" panose="020B0604020202020204" charset="0"/>
            </a:endParaRPr>
          </a:p>
          <a:p>
            <a:endParaRPr lang="en-GB" sz="2000" dirty="0">
              <a:latin typeface="Raleway" panose="020B0604020202020204" charset="0"/>
            </a:endParaRPr>
          </a:p>
          <a:p>
            <a:r>
              <a:rPr lang="en-GB" sz="2000" dirty="0">
                <a:latin typeface="Raleway" panose="020B0604020202020204" charset="0"/>
              </a:rPr>
              <a:t>Men need to have  a more physical relationship than a women needs. </a:t>
            </a:r>
            <a:endParaRPr lang="en-GB" sz="2000" dirty="0" smtClean="0">
              <a:latin typeface="Raleway" panose="020B0604020202020204" charset="0"/>
            </a:endParaRPr>
          </a:p>
          <a:p>
            <a:endParaRPr lang="en-GB" sz="2000" dirty="0">
              <a:latin typeface="Raleway" panose="020B0604020202020204" charset="0"/>
            </a:endParaRPr>
          </a:p>
          <a:p>
            <a:r>
              <a:rPr lang="en-GB" sz="2000" dirty="0">
                <a:latin typeface="Raleway" panose="020B0604020202020204" charset="0"/>
              </a:rPr>
              <a:t>Women and men basically want the same things in a relationship. </a:t>
            </a:r>
            <a:endParaRPr lang="en-GB" sz="2000" dirty="0" smtClean="0">
              <a:latin typeface="Raleway" panose="020B0604020202020204" charset="0"/>
            </a:endParaRPr>
          </a:p>
          <a:p>
            <a:endParaRPr lang="en-GB" sz="2000" dirty="0">
              <a:latin typeface="Raleway" panose="020B0604020202020204" charset="0"/>
            </a:endParaRPr>
          </a:p>
          <a:p>
            <a:r>
              <a:rPr lang="en-GB" sz="2000" dirty="0">
                <a:latin typeface="Raleway" panose="020B0604020202020204" charset="0"/>
              </a:rPr>
              <a:t>If someone questions my manhood, I should defend my reputation with force if I have to.</a:t>
            </a: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80896027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825" y="1084323"/>
            <a:ext cx="9963000" cy="841800"/>
          </a:xfrm>
        </p:spPr>
        <p:txBody>
          <a:bodyPr>
            <a:normAutofit/>
          </a:bodyPr>
          <a:lstStyle/>
          <a:p>
            <a:r>
              <a:rPr lang="en-GB" b="1" dirty="0">
                <a:solidFill>
                  <a:srgbClr val="595959"/>
                </a:solidFill>
                <a:latin typeface="Raleway" panose="020B0604020202020204" charset="0"/>
              </a:rPr>
              <a:t>ADDITIONAL IDEAS FOR DISCUSSIONS </a:t>
            </a:r>
          </a:p>
        </p:txBody>
      </p:sp>
      <p:sp>
        <p:nvSpPr>
          <p:cNvPr id="3" name="Content Placeholder 2"/>
          <p:cNvSpPr>
            <a:spLocks noGrp="1"/>
          </p:cNvSpPr>
          <p:nvPr>
            <p:ph idx="1"/>
          </p:nvPr>
        </p:nvSpPr>
        <p:spPr>
          <a:xfrm>
            <a:off x="428825" y="1768279"/>
            <a:ext cx="9699829" cy="5587810"/>
          </a:xfrm>
        </p:spPr>
        <p:txBody>
          <a:bodyPr>
            <a:noAutofit/>
          </a:bodyPr>
          <a:lstStyle/>
          <a:p>
            <a:pPr marL="0" indent="0">
              <a:buNone/>
            </a:pPr>
            <a:r>
              <a:rPr lang="en-GB" sz="1800" dirty="0" smtClean="0">
                <a:latin typeface="Raleway" panose="020B0604020202020204" charset="0"/>
              </a:rPr>
              <a:t>• </a:t>
            </a:r>
            <a:r>
              <a:rPr lang="en-GB" sz="1800" dirty="0">
                <a:latin typeface="Raleway" panose="020B0604020202020204" charset="0"/>
              </a:rPr>
              <a:t>What does it mean to you to “be a woman”? </a:t>
            </a:r>
          </a:p>
          <a:p>
            <a:pPr marL="0" indent="0">
              <a:buNone/>
            </a:pPr>
            <a:r>
              <a:rPr lang="en-GB" sz="1800" dirty="0">
                <a:latin typeface="Raleway" panose="020B0604020202020204" charset="0"/>
              </a:rPr>
              <a:t>• What does it mean to you to “be a man”? </a:t>
            </a:r>
          </a:p>
          <a:p>
            <a:pPr marL="0" indent="0">
              <a:buNone/>
            </a:pPr>
            <a:r>
              <a:rPr lang="en-GB" sz="1800" dirty="0">
                <a:latin typeface="Raleway" panose="020B0604020202020204" charset="0"/>
              </a:rPr>
              <a:t>• Do you think that men and women are raised the same way? Why or why not? </a:t>
            </a:r>
          </a:p>
          <a:p>
            <a:pPr marL="0" indent="0">
              <a:buNone/>
            </a:pPr>
            <a:r>
              <a:rPr lang="en-GB" sz="1800" dirty="0">
                <a:latin typeface="Raleway" panose="020B0604020202020204" charset="0"/>
              </a:rPr>
              <a:t>• What characteristics attributed to women and men are valued as positive by our society? Negative? </a:t>
            </a:r>
          </a:p>
          <a:p>
            <a:pPr marL="0" indent="0">
              <a:buNone/>
            </a:pPr>
            <a:r>
              <a:rPr lang="en-GB" sz="1800" dirty="0">
                <a:latin typeface="Raleway" panose="020B0604020202020204" charset="0"/>
              </a:rPr>
              <a:t>• How do our families influence our ideas on how men and women should look and act? </a:t>
            </a:r>
          </a:p>
          <a:p>
            <a:pPr marL="0" indent="0">
              <a:buNone/>
            </a:pPr>
            <a:r>
              <a:rPr lang="en-GB" sz="1800" dirty="0">
                <a:latin typeface="Raleway" panose="020B0604020202020204" charset="0"/>
              </a:rPr>
              <a:t>• How does the media influence ideas of how men and women should look and act? </a:t>
            </a:r>
          </a:p>
          <a:p>
            <a:pPr marL="0" indent="0">
              <a:buNone/>
            </a:pPr>
            <a:r>
              <a:rPr lang="en-GB" sz="1800" dirty="0">
                <a:latin typeface="Raleway" panose="020B0604020202020204" charset="0"/>
              </a:rPr>
              <a:t>• What would it be like for a woman to assume the characteristics traditionally associated with men? Would it be hard or easy? How would it be for a man to assume the characteristics traditionally assigned to women? </a:t>
            </a:r>
          </a:p>
          <a:p>
            <a:pPr marL="0" indent="0">
              <a:buNone/>
            </a:pPr>
            <a:r>
              <a:rPr lang="en-GB" sz="1800" dirty="0">
                <a:latin typeface="Raleway" panose="020B0604020202020204" charset="0"/>
              </a:rPr>
              <a:t>• How do we treat people who don’t fit these characteristics or expectations of what it means to be a man or to be a woman? </a:t>
            </a:r>
          </a:p>
          <a:p>
            <a:pPr marL="0" indent="0">
              <a:buNone/>
            </a:pPr>
            <a:r>
              <a:rPr lang="en-GB" sz="1800" dirty="0">
                <a:latin typeface="Raleway" panose="020B0604020202020204" charset="0"/>
              </a:rPr>
              <a:t>• How do these different expectations of how men and women should look and act affect your daily lives? </a:t>
            </a:r>
          </a:p>
          <a:p>
            <a:pPr marL="0" indent="0">
              <a:buNone/>
            </a:pPr>
            <a:r>
              <a:rPr lang="en-GB" sz="1800" dirty="0">
                <a:latin typeface="Raleway" panose="020B0604020202020204" charset="0"/>
              </a:rPr>
              <a:t>• In your own lives, how can you challenge some of the negative or non-equitable ways that men are supposed to act? </a:t>
            </a:r>
          </a:p>
          <a:p>
            <a:pPr marL="0" indent="0">
              <a:buNone/>
            </a:pPr>
            <a:r>
              <a:rPr lang="en-GB" sz="1800" dirty="0">
                <a:latin typeface="Raleway" panose="020B0604020202020204" charset="0"/>
              </a:rPr>
              <a:t>• What did we learn, and how can we apply these lessons to our own lives? </a:t>
            </a:r>
          </a:p>
          <a:p>
            <a:endParaRPr lang="en-GB" sz="1800" dirty="0">
              <a:latin typeface="Raleway" panose="020B0604020202020204" charset="0"/>
            </a:endParaRPr>
          </a:p>
        </p:txBody>
      </p:sp>
      <p:grpSp>
        <p:nvGrpSpPr>
          <p:cNvPr id="9" name="Group 8"/>
          <p:cNvGrpSpPr/>
          <p:nvPr/>
        </p:nvGrpSpPr>
        <p:grpSpPr>
          <a:xfrm>
            <a:off x="364325" y="290950"/>
            <a:ext cx="9872150" cy="776917"/>
            <a:chOff x="364325" y="290950"/>
            <a:chExt cx="9872150" cy="776917"/>
          </a:xfrm>
        </p:grpSpPr>
        <p:pic>
          <p:nvPicPr>
            <p:cNvPr id="10"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1"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3"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817960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16"/>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18"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19"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pic>
        <p:nvPicPr>
          <p:cNvPr id="120" name="Google Shape;120;p16"/>
          <p:cNvPicPr preferRelativeResize="0"/>
          <p:nvPr/>
        </p:nvPicPr>
        <p:blipFill>
          <a:blip r:embed="rId4">
            <a:alphaModFix/>
          </a:blip>
          <a:stretch>
            <a:fillRect/>
          </a:stretch>
        </p:blipFill>
        <p:spPr>
          <a:xfrm>
            <a:off x="9280750" y="6717473"/>
            <a:ext cx="955718" cy="334501"/>
          </a:xfrm>
          <a:prstGeom prst="rect">
            <a:avLst/>
          </a:prstGeom>
          <a:noFill/>
          <a:ln>
            <a:noFill/>
          </a:ln>
        </p:spPr>
      </p:pic>
      <p:sp>
        <p:nvSpPr>
          <p:cNvPr id="121" name="Google Shape;121;p16"/>
          <p:cNvSpPr txBox="1"/>
          <p:nvPr/>
        </p:nvSpPr>
        <p:spPr>
          <a:xfrm>
            <a:off x="364325" y="3669657"/>
            <a:ext cx="5226300" cy="376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COMMENTS &amp; NOTES ON REALIZATION</a:t>
            </a:r>
            <a:endParaRPr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122" name="Google Shape;122;p16"/>
          <p:cNvSpPr txBox="1"/>
          <p:nvPr/>
        </p:nvSpPr>
        <p:spPr>
          <a:xfrm>
            <a:off x="516725" y="3957036"/>
            <a:ext cx="64128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a:solidFill>
                <a:srgbClr val="595959"/>
              </a:solidFill>
              <a:latin typeface="Raleway"/>
              <a:ea typeface="Raleway"/>
              <a:cs typeface="Raleway"/>
              <a:sym typeface="Raleway"/>
            </a:endParaRPr>
          </a:p>
          <a:p>
            <a:pPr marL="0" marR="0" lvl="0" indent="0" algn="l" rtl="0">
              <a:lnSpc>
                <a:spcPct val="100000"/>
              </a:lnSpc>
              <a:spcBef>
                <a:spcPts val="0"/>
              </a:spcBef>
              <a:spcAft>
                <a:spcPts val="0"/>
              </a:spcAft>
              <a:buClr>
                <a:srgbClr val="000000"/>
              </a:buClr>
              <a:buSzPts val="1100"/>
              <a:buFont typeface="Arial"/>
              <a:buNone/>
            </a:pPr>
            <a:endParaRPr sz="1200" b="1">
              <a:solidFill>
                <a:srgbClr val="FFFFFF"/>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3174BA"/>
              </a:solidFill>
              <a:latin typeface="Prompt"/>
              <a:ea typeface="Prompt"/>
              <a:cs typeface="Prompt"/>
              <a:sym typeface="Prompt"/>
            </a:endParaRPr>
          </a:p>
        </p:txBody>
      </p:sp>
      <p:sp>
        <p:nvSpPr>
          <p:cNvPr id="123" name="Google Shape;123;p16"/>
          <p:cNvSpPr/>
          <p:nvPr/>
        </p:nvSpPr>
        <p:spPr>
          <a:xfrm rot="10800000" flipH="1">
            <a:off x="428825" y="3578326"/>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6"/>
          <p:cNvSpPr txBox="1"/>
          <p:nvPr/>
        </p:nvSpPr>
        <p:spPr>
          <a:xfrm>
            <a:off x="364325" y="1162150"/>
            <a:ext cx="6565200" cy="33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200" b="1" dirty="0">
                <a:solidFill>
                  <a:srgbClr val="861533"/>
                </a:solidFill>
                <a:latin typeface="Prompt"/>
                <a:ea typeface="Prompt"/>
                <a:cs typeface="Prompt"/>
                <a:sym typeface="Prompt"/>
              </a:rPr>
              <a:t>WHAT STUDENTS DO</a:t>
            </a:r>
            <a:endParaRPr sz="12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125" name="Google Shape;125;p16"/>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6"/>
          <p:cNvSpPr txBox="1"/>
          <p:nvPr/>
        </p:nvSpPr>
        <p:spPr>
          <a:xfrm>
            <a:off x="467100" y="1483450"/>
            <a:ext cx="6412800" cy="2009450"/>
          </a:xfrm>
          <a:prstGeom prst="rect">
            <a:avLst/>
          </a:prstGeom>
          <a:noFill/>
          <a:ln>
            <a:noFill/>
          </a:ln>
        </p:spPr>
        <p:txBody>
          <a:bodyPr spcFirstLastPara="1" wrap="square" lIns="91425" tIns="91425" rIns="91425" bIns="91425" anchor="t" anchorCtr="0">
            <a:noAutofit/>
          </a:bodyPr>
          <a:lstStyle/>
          <a:p>
            <a:pPr marL="0" indent="0">
              <a:buNone/>
            </a:pPr>
            <a:r>
              <a:rPr lang="en-GB" sz="1100" b="1" dirty="0" smtClean="0">
                <a:solidFill>
                  <a:srgbClr val="595959"/>
                </a:solidFill>
                <a:latin typeface="Raleway" panose="020B0604020202020204" charset="0"/>
              </a:rPr>
              <a:t>Engage with Key </a:t>
            </a:r>
            <a:r>
              <a:rPr lang="en-GB" sz="1100" b="1" dirty="0">
                <a:solidFill>
                  <a:srgbClr val="595959"/>
                </a:solidFill>
                <a:latin typeface="Raleway" panose="020B0604020202020204" charset="0"/>
              </a:rPr>
              <a:t>Terms for the </a:t>
            </a:r>
            <a:r>
              <a:rPr lang="en-GB" sz="1100" b="1" dirty="0" smtClean="0">
                <a:solidFill>
                  <a:srgbClr val="595959"/>
                </a:solidFill>
                <a:latin typeface="Raleway" panose="020B0604020202020204" charset="0"/>
              </a:rPr>
              <a:t>lesson:</a:t>
            </a:r>
          </a:p>
          <a:p>
            <a:pPr marL="0" indent="0">
              <a:buNone/>
            </a:pPr>
            <a:endParaRPr lang="en-GB" sz="1100" b="1" dirty="0">
              <a:solidFill>
                <a:srgbClr val="595959"/>
              </a:solidFill>
              <a:latin typeface="Raleway" panose="020B0604020202020204" charset="0"/>
            </a:endParaRPr>
          </a:p>
          <a:p>
            <a:r>
              <a:rPr lang="en-GB" sz="1100" b="1" dirty="0">
                <a:solidFill>
                  <a:srgbClr val="595959"/>
                </a:solidFill>
                <a:latin typeface="Raleway" panose="020B0604020202020204" charset="0"/>
              </a:rPr>
              <a:t>Conform -</a:t>
            </a:r>
            <a:r>
              <a:rPr lang="en-GB" sz="1100" dirty="0">
                <a:solidFill>
                  <a:srgbClr val="595959"/>
                </a:solidFill>
                <a:latin typeface="Raleway" panose="020B0604020202020204" charset="0"/>
              </a:rPr>
              <a:t> to fit in with a group or a group’s </a:t>
            </a:r>
            <a:r>
              <a:rPr lang="en-GB" sz="1100" dirty="0" smtClean="0">
                <a:solidFill>
                  <a:srgbClr val="595959"/>
                </a:solidFill>
                <a:latin typeface="Raleway" panose="020B0604020202020204" charset="0"/>
              </a:rPr>
              <a:t>expectations</a:t>
            </a:r>
          </a:p>
          <a:p>
            <a:endParaRPr lang="en-GB" sz="1100" dirty="0">
              <a:solidFill>
                <a:srgbClr val="595959"/>
              </a:solidFill>
              <a:latin typeface="Raleway" panose="020B0604020202020204" charset="0"/>
            </a:endParaRPr>
          </a:p>
          <a:p>
            <a:r>
              <a:rPr lang="en-GB" sz="1100" b="1" dirty="0">
                <a:solidFill>
                  <a:srgbClr val="595959"/>
                </a:solidFill>
                <a:latin typeface="Raleway" panose="020B0604020202020204" charset="0"/>
              </a:rPr>
              <a:t>Identity -</a:t>
            </a:r>
            <a:r>
              <a:rPr lang="en-GB" sz="1100" dirty="0">
                <a:solidFill>
                  <a:srgbClr val="595959"/>
                </a:solidFill>
                <a:latin typeface="Raleway" panose="020B0604020202020204" charset="0"/>
              </a:rPr>
              <a:t> the sense a person has of herself, who she is and what she thinks is important and defining of </a:t>
            </a:r>
            <a:r>
              <a:rPr lang="en-GB" sz="1100" dirty="0" smtClean="0">
                <a:solidFill>
                  <a:srgbClr val="595959"/>
                </a:solidFill>
                <a:latin typeface="Raleway" panose="020B0604020202020204" charset="0"/>
              </a:rPr>
              <a:t>herself</a:t>
            </a:r>
          </a:p>
          <a:p>
            <a:endParaRPr lang="en-GB" sz="1100" dirty="0">
              <a:solidFill>
                <a:srgbClr val="595959"/>
              </a:solidFill>
              <a:latin typeface="Raleway" panose="020B0604020202020204" charset="0"/>
            </a:endParaRPr>
          </a:p>
          <a:p>
            <a:r>
              <a:rPr lang="en-GB" sz="1100" b="1" dirty="0">
                <a:solidFill>
                  <a:srgbClr val="595959"/>
                </a:solidFill>
                <a:latin typeface="Raleway" panose="020B0604020202020204" charset="0"/>
              </a:rPr>
              <a:t>Gender expression - </a:t>
            </a:r>
            <a:r>
              <a:rPr lang="en-GB" sz="1100" dirty="0">
                <a:solidFill>
                  <a:srgbClr val="595959"/>
                </a:solidFill>
                <a:latin typeface="Raleway" panose="020B0604020202020204" charset="0"/>
              </a:rPr>
              <a:t>the way a person chooses to show his or her gender to </a:t>
            </a:r>
            <a:r>
              <a:rPr lang="en-GB" sz="1100" dirty="0" smtClean="0">
                <a:solidFill>
                  <a:srgbClr val="595959"/>
                </a:solidFill>
                <a:latin typeface="Raleway" panose="020B0604020202020204" charset="0"/>
              </a:rPr>
              <a:t>others</a:t>
            </a:r>
          </a:p>
          <a:p>
            <a:endParaRPr lang="en-GB" sz="1100" dirty="0">
              <a:solidFill>
                <a:srgbClr val="595959"/>
              </a:solidFill>
              <a:latin typeface="Raleway" panose="020B0604020202020204" charset="0"/>
            </a:endParaRPr>
          </a:p>
          <a:p>
            <a:r>
              <a:rPr lang="en-GB" sz="1100" b="1" dirty="0">
                <a:solidFill>
                  <a:srgbClr val="595959"/>
                </a:solidFill>
                <a:latin typeface="Raleway" panose="020B0604020202020204" charset="0"/>
              </a:rPr>
              <a:t>Stereotype</a:t>
            </a:r>
            <a:r>
              <a:rPr lang="en-GB" sz="1100" dirty="0">
                <a:solidFill>
                  <a:srgbClr val="595959"/>
                </a:solidFill>
                <a:latin typeface="Raleway" panose="020B0604020202020204" charset="0"/>
              </a:rPr>
              <a:t> - an oversimplified and/or unfair belief or idea that groups of people have particular characteristics or that all people in a group are the same</a:t>
            </a:r>
          </a:p>
        </p:txBody>
      </p:sp>
      <p:sp>
        <p:nvSpPr>
          <p:cNvPr id="127" name="Google Shape;127;p16"/>
          <p:cNvSpPr txBox="1"/>
          <p:nvPr/>
        </p:nvSpPr>
        <p:spPr>
          <a:xfrm>
            <a:off x="467100" y="4086487"/>
            <a:ext cx="6412800" cy="3048887"/>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100">
              <a:latin typeface="Raleway"/>
              <a:ea typeface="Raleway"/>
              <a:cs typeface="Raleway"/>
              <a:sym typeface="Raleway"/>
            </a:endParaRPr>
          </a:p>
        </p:txBody>
      </p:sp>
      <p:sp>
        <p:nvSpPr>
          <p:cNvPr id="128" name="Google Shape;128;p16"/>
          <p:cNvSpPr txBox="1"/>
          <p:nvPr/>
        </p:nvSpPr>
        <p:spPr>
          <a:xfrm>
            <a:off x="7319875" y="3364500"/>
            <a:ext cx="2815200" cy="363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2402"/>
          <a:stretch/>
        </p:blipFill>
        <p:spPr bwMode="auto">
          <a:xfrm>
            <a:off x="364325" y="1350337"/>
            <a:ext cx="9724221" cy="57150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364325" y="290950"/>
            <a:ext cx="9872150" cy="776917"/>
            <a:chOff x="364325" y="290950"/>
            <a:chExt cx="9872150" cy="776917"/>
          </a:xfrm>
        </p:grpSpPr>
        <p:pic>
          <p:nvPicPr>
            <p:cNvPr id="9"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0"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2"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5482335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0101" y="1345674"/>
            <a:ext cx="9071610" cy="640363"/>
          </a:xfrm>
          <a:solidFill>
            <a:srgbClr val="92D050"/>
          </a:solidFill>
        </p:spPr>
        <p:txBody>
          <a:bodyPr>
            <a:normAutofit fontScale="90000"/>
          </a:bodyPr>
          <a:lstStyle/>
          <a:p>
            <a:pPr algn="ctr"/>
            <a:r>
              <a:rPr lang="en-GB" b="1" dirty="0">
                <a:solidFill>
                  <a:srgbClr val="595959"/>
                </a:solidFill>
                <a:latin typeface="Raleway" panose="020B0604020202020204" charset="0"/>
              </a:rPr>
              <a:t>GROUP DISCUSSION QUESTIONS</a:t>
            </a:r>
          </a:p>
        </p:txBody>
      </p:sp>
      <p:sp>
        <p:nvSpPr>
          <p:cNvPr id="3" name="Content Placeholder 2"/>
          <p:cNvSpPr>
            <a:spLocks noGrp="1"/>
          </p:cNvSpPr>
          <p:nvPr>
            <p:ph idx="1"/>
          </p:nvPr>
        </p:nvSpPr>
        <p:spPr>
          <a:xfrm>
            <a:off x="364406" y="2538275"/>
            <a:ext cx="9963000" cy="3356687"/>
          </a:xfrm>
        </p:spPr>
        <p:txBody>
          <a:bodyPr>
            <a:normAutofit/>
          </a:bodyPr>
          <a:lstStyle/>
          <a:p>
            <a:r>
              <a:rPr lang="en-GB" sz="2400" dirty="0">
                <a:solidFill>
                  <a:srgbClr val="595959"/>
                </a:solidFill>
                <a:latin typeface="Raleway" panose="020B0604020202020204" charset="0"/>
              </a:rPr>
              <a:t>What did you learn from this activity? </a:t>
            </a:r>
            <a:endParaRPr lang="en-GB" sz="2400" dirty="0" smtClean="0">
              <a:solidFill>
                <a:srgbClr val="595959"/>
              </a:solidFill>
              <a:latin typeface="Raleway" panose="020B0604020202020204" charset="0"/>
            </a:endParaRPr>
          </a:p>
          <a:p>
            <a:endParaRPr lang="en-GB" sz="2400" dirty="0">
              <a:solidFill>
                <a:srgbClr val="595959"/>
              </a:solidFill>
              <a:latin typeface="Raleway" panose="020B0604020202020204" charset="0"/>
            </a:endParaRPr>
          </a:p>
          <a:p>
            <a:r>
              <a:rPr lang="en-GB" sz="2400" dirty="0">
                <a:solidFill>
                  <a:srgbClr val="595959"/>
                </a:solidFill>
                <a:latin typeface="Raleway" panose="020B0604020202020204" charset="0"/>
              </a:rPr>
              <a:t>What, if anything, surprised you? </a:t>
            </a:r>
            <a:endParaRPr lang="en-GB" sz="2400" dirty="0" smtClean="0">
              <a:solidFill>
                <a:srgbClr val="595959"/>
              </a:solidFill>
              <a:latin typeface="Raleway" panose="020B0604020202020204" charset="0"/>
            </a:endParaRPr>
          </a:p>
          <a:p>
            <a:endParaRPr lang="en-GB" sz="2400" dirty="0">
              <a:solidFill>
                <a:srgbClr val="595959"/>
              </a:solidFill>
              <a:latin typeface="Raleway" panose="020B0604020202020204" charset="0"/>
            </a:endParaRPr>
          </a:p>
          <a:p>
            <a:r>
              <a:rPr lang="en-GB" sz="2400" dirty="0">
                <a:solidFill>
                  <a:srgbClr val="595959"/>
                </a:solidFill>
                <a:latin typeface="Raleway" panose="020B0604020202020204" charset="0"/>
              </a:rPr>
              <a:t>How do you think people’s attitudes about how men and women should act affect the way men and women interact with each other?</a:t>
            </a:r>
          </a:p>
        </p:txBody>
      </p:sp>
      <p:grpSp>
        <p:nvGrpSpPr>
          <p:cNvPr id="4" name="Group 3"/>
          <p:cNvGrpSpPr/>
          <p:nvPr/>
        </p:nvGrpSpPr>
        <p:grpSpPr>
          <a:xfrm>
            <a:off x="364325" y="290950"/>
            <a:ext cx="9872150" cy="776917"/>
            <a:chOff x="364325" y="290950"/>
            <a:chExt cx="9872150" cy="776917"/>
          </a:xfrm>
        </p:grpSpPr>
        <p:pic>
          <p:nvPicPr>
            <p:cNvPr id="5"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6"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8"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9297756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8610" y="1454634"/>
            <a:ext cx="6032537" cy="841093"/>
          </a:xfrm>
          <a:solidFill>
            <a:srgbClr val="92D050"/>
          </a:solidFill>
        </p:spPr>
        <p:txBody>
          <a:bodyPr/>
          <a:lstStyle/>
          <a:p>
            <a:pPr algn="ctr"/>
            <a:r>
              <a:rPr lang="en-GB" b="1" dirty="0">
                <a:solidFill>
                  <a:srgbClr val="595959"/>
                </a:solidFill>
              </a:rPr>
              <a:t>Consider </a:t>
            </a:r>
          </a:p>
        </p:txBody>
      </p:sp>
      <p:sp>
        <p:nvSpPr>
          <p:cNvPr id="3" name="Content Placeholder 2"/>
          <p:cNvSpPr>
            <a:spLocks noGrp="1"/>
          </p:cNvSpPr>
          <p:nvPr>
            <p:ph idx="1"/>
          </p:nvPr>
        </p:nvSpPr>
        <p:spPr>
          <a:xfrm>
            <a:off x="403379" y="2530505"/>
            <a:ext cx="9963000" cy="3597920"/>
          </a:xfrm>
        </p:spPr>
        <p:txBody>
          <a:bodyPr/>
          <a:lstStyle/>
          <a:p>
            <a:r>
              <a:rPr lang="en-GB" sz="2400" dirty="0">
                <a:solidFill>
                  <a:srgbClr val="595959"/>
                </a:solidFill>
                <a:latin typeface="Raleway" panose="020B0604020202020204" charset="0"/>
              </a:rPr>
              <a:t>The attitudes and values you hold about how you see yourself and others can affect your health and well-being, and how you treat other people</a:t>
            </a:r>
            <a:r>
              <a:rPr lang="en-GB" sz="2400" dirty="0" smtClean="0">
                <a:solidFill>
                  <a:srgbClr val="595959"/>
                </a:solidFill>
                <a:latin typeface="Raleway" panose="020B0604020202020204" charset="0"/>
              </a:rPr>
              <a:t>.</a:t>
            </a:r>
          </a:p>
          <a:p>
            <a:endParaRPr lang="en-GB" sz="2400" dirty="0">
              <a:solidFill>
                <a:srgbClr val="595959"/>
              </a:solidFill>
              <a:latin typeface="Raleway" panose="020B0604020202020204" charset="0"/>
            </a:endParaRPr>
          </a:p>
          <a:p>
            <a:r>
              <a:rPr lang="en-GB" sz="2400" dirty="0">
                <a:solidFill>
                  <a:srgbClr val="595959"/>
                </a:solidFill>
                <a:latin typeface="Raleway" panose="020B0604020202020204" charset="0"/>
              </a:rPr>
              <a:t>It is good to discuss and debate men and women’s roles in society. This helps us gain new perspectives and share opinions in a respectful way without offending others.</a:t>
            </a:r>
          </a:p>
          <a:p>
            <a:endParaRPr lang="en-GB" dirty="0"/>
          </a:p>
        </p:txBody>
      </p:sp>
      <p:grpSp>
        <p:nvGrpSpPr>
          <p:cNvPr id="14" name="Group 13"/>
          <p:cNvGrpSpPr/>
          <p:nvPr/>
        </p:nvGrpSpPr>
        <p:grpSpPr>
          <a:xfrm>
            <a:off x="364325" y="290950"/>
            <a:ext cx="9872150" cy="776917"/>
            <a:chOff x="364325" y="290950"/>
            <a:chExt cx="9872150" cy="776917"/>
          </a:xfrm>
        </p:grpSpPr>
        <p:pic>
          <p:nvPicPr>
            <p:cNvPr id="15"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6"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8"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0533723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4324" y="1189884"/>
            <a:ext cx="10161003" cy="6746916"/>
          </a:xfrm>
        </p:spPr>
        <p:txBody>
          <a:bodyPr>
            <a:normAutofit/>
          </a:bodyPr>
          <a:lstStyle/>
          <a:p>
            <a:pPr marL="0" indent="0">
              <a:buNone/>
            </a:pPr>
            <a:r>
              <a:rPr lang="en-GB" sz="1800" dirty="0">
                <a:solidFill>
                  <a:srgbClr val="595959"/>
                </a:solidFill>
                <a:latin typeface="Raleway" panose="020B0604020202020204" charset="0"/>
              </a:rPr>
              <a:t>Your gender identity is a way to describe how you feel about your gender. </a:t>
            </a:r>
            <a:br>
              <a:rPr lang="en-GB" sz="1800" dirty="0">
                <a:solidFill>
                  <a:srgbClr val="595959"/>
                </a:solidFill>
                <a:latin typeface="Raleway" panose="020B0604020202020204" charset="0"/>
              </a:rPr>
            </a:br>
            <a:r>
              <a:rPr lang="en-GB" sz="1800" dirty="0">
                <a:solidFill>
                  <a:srgbClr val="595959"/>
                </a:solidFill>
                <a:latin typeface="Raleway" panose="020B0604020202020204" charset="0"/>
              </a:rPr>
              <a:t>You might identify your gender as a boy or a girl or something different. </a:t>
            </a:r>
            <a:br>
              <a:rPr lang="en-GB" sz="1800" dirty="0">
                <a:solidFill>
                  <a:srgbClr val="595959"/>
                </a:solidFill>
                <a:latin typeface="Raleway" panose="020B0604020202020204" charset="0"/>
              </a:rPr>
            </a:br>
            <a:r>
              <a:rPr lang="en-GB" sz="1800" dirty="0">
                <a:solidFill>
                  <a:srgbClr val="595959"/>
                </a:solidFill>
                <a:latin typeface="Raleway" panose="020B0604020202020204" charset="0"/>
              </a:rPr>
              <a:t>This is different from your sex, which is related to your physical body and biology. People are assigned a gender identity at birth based on their sex.</a:t>
            </a:r>
          </a:p>
          <a:p>
            <a:pPr marL="0" indent="0">
              <a:buNone/>
            </a:pPr>
            <a:endParaRPr lang="en-GB" sz="1800" dirty="0">
              <a:solidFill>
                <a:srgbClr val="595959"/>
              </a:solidFill>
              <a:latin typeface="Raleway" panose="020B0604020202020204" charset="0"/>
            </a:endParaRPr>
          </a:p>
          <a:p>
            <a:pPr marL="0" indent="0">
              <a:buNone/>
            </a:pPr>
            <a:r>
              <a:rPr lang="en-GB" sz="1800" b="1" dirty="0">
                <a:solidFill>
                  <a:srgbClr val="595959"/>
                </a:solidFill>
                <a:latin typeface="Raleway" panose="020B0604020202020204" charset="0"/>
              </a:rPr>
              <a:t>Some interesting things to think about:</a:t>
            </a:r>
          </a:p>
          <a:p>
            <a:r>
              <a:rPr lang="en-GB" sz="1800" dirty="0">
                <a:solidFill>
                  <a:srgbClr val="595959"/>
                </a:solidFill>
                <a:latin typeface="Raleway" panose="020B0604020202020204" charset="0"/>
              </a:rPr>
              <a:t>Everyone has a gender identity and expresses their gender in a unique and personal way. This could be through the clothes you wear, the way you stand, the interests you have.</a:t>
            </a:r>
          </a:p>
          <a:p>
            <a:pPr marL="0" indent="0">
              <a:buNone/>
            </a:pPr>
            <a:endParaRPr lang="en-GB" sz="1800" dirty="0">
              <a:solidFill>
                <a:srgbClr val="595959"/>
              </a:solidFill>
              <a:latin typeface="Raleway" panose="020B0604020202020204" charset="0"/>
            </a:endParaRPr>
          </a:p>
          <a:p>
            <a:r>
              <a:rPr lang="en-GB" sz="1800" dirty="0">
                <a:solidFill>
                  <a:srgbClr val="595959"/>
                </a:solidFill>
                <a:latin typeface="Raleway" panose="020B0604020202020204" charset="0"/>
              </a:rPr>
              <a:t>Someone else can’t tell you what your gender identity is – only you know how you feel and you should never feel pressured to label yourself or fit in with other people’s ideas.</a:t>
            </a:r>
          </a:p>
          <a:p>
            <a:pPr marL="0" indent="0">
              <a:buNone/>
            </a:pPr>
            <a:endParaRPr lang="en-GB" sz="1800" dirty="0">
              <a:solidFill>
                <a:srgbClr val="595959"/>
              </a:solidFill>
              <a:latin typeface="Raleway" panose="020B0604020202020204" charset="0"/>
            </a:endParaRPr>
          </a:p>
          <a:p>
            <a:r>
              <a:rPr lang="en-GB" sz="1800" dirty="0">
                <a:solidFill>
                  <a:srgbClr val="595959"/>
                </a:solidFill>
                <a:latin typeface="Raleway" panose="020B0604020202020204" charset="0"/>
              </a:rPr>
              <a:t>Some people know from a young age that their gender identity doesn’t feel the same as what they were assigned at birth, and some people may take a while to work out their gender identity. This is completely fine, everyone is unique.</a:t>
            </a:r>
          </a:p>
          <a:p>
            <a:pPr marL="0" indent="0">
              <a:buNone/>
            </a:pPr>
            <a:endParaRPr lang="en-GB" sz="1800" dirty="0">
              <a:solidFill>
                <a:srgbClr val="595959"/>
              </a:solidFill>
              <a:latin typeface="Raleway" panose="020B0604020202020204" charset="0"/>
            </a:endParaRPr>
          </a:p>
          <a:p>
            <a:r>
              <a:rPr lang="en-GB" sz="1800" dirty="0">
                <a:solidFill>
                  <a:srgbClr val="595959"/>
                </a:solidFill>
                <a:latin typeface="Raleway" panose="020B0604020202020204" charset="0"/>
              </a:rPr>
              <a:t>When talking about gender there can be a lot of words and phrases used that you might not have heard before. We’ve listed some below, but you may hear more.</a:t>
            </a:r>
          </a:p>
          <a:p>
            <a:endParaRPr lang="en-GB" sz="1800" dirty="0">
              <a:solidFill>
                <a:srgbClr val="595959"/>
              </a:solidFill>
              <a:latin typeface="Raleway" panose="020B0604020202020204" charset="0"/>
            </a:endParaRP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28557138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825" y="1410635"/>
            <a:ext cx="9071610" cy="1584429"/>
          </a:xfrm>
          <a:solidFill>
            <a:srgbClr val="92D050"/>
          </a:solidFill>
        </p:spPr>
        <p:txBody>
          <a:bodyPr>
            <a:normAutofit/>
          </a:bodyPr>
          <a:lstStyle/>
          <a:p>
            <a:pPr algn="ctr"/>
            <a:r>
              <a:rPr lang="en-GB" b="1" dirty="0">
                <a:solidFill>
                  <a:srgbClr val="595959"/>
                </a:solidFill>
                <a:latin typeface="Raleway" panose="020B0604020202020204" charset="0"/>
              </a:rPr>
              <a:t>Its important to reflect on your ‘gender identity’ and what this means for you </a:t>
            </a:r>
          </a:p>
        </p:txBody>
      </p:sp>
      <p:sp>
        <p:nvSpPr>
          <p:cNvPr id="3" name="Content Placeholder 2"/>
          <p:cNvSpPr>
            <a:spLocks noGrp="1"/>
          </p:cNvSpPr>
          <p:nvPr>
            <p:ph idx="1"/>
          </p:nvPr>
        </p:nvSpPr>
        <p:spPr>
          <a:xfrm>
            <a:off x="428825" y="3337831"/>
            <a:ext cx="9071610" cy="3846253"/>
          </a:xfrm>
        </p:spPr>
        <p:txBody>
          <a:bodyPr>
            <a:noAutofit/>
          </a:bodyPr>
          <a:lstStyle/>
          <a:p>
            <a:pPr marL="0" indent="0">
              <a:buNone/>
            </a:pPr>
            <a:r>
              <a:rPr lang="en-GB" sz="2000" dirty="0">
                <a:latin typeface="Raleway" panose="020B0604020202020204" charset="0"/>
              </a:rPr>
              <a:t>Many people in today’s society feel affected by the following:</a:t>
            </a:r>
          </a:p>
          <a:p>
            <a:r>
              <a:rPr lang="en-GB" sz="2000" dirty="0">
                <a:latin typeface="Raleway" panose="020B0604020202020204" charset="0"/>
              </a:rPr>
              <a:t>Being stereotyped as a result of their gender </a:t>
            </a:r>
          </a:p>
          <a:p>
            <a:r>
              <a:rPr lang="en-GB" sz="2000" dirty="0">
                <a:latin typeface="Raleway" panose="020B0604020202020204" charset="0"/>
              </a:rPr>
              <a:t>Facing prejudice because of their gender </a:t>
            </a:r>
          </a:p>
          <a:p>
            <a:r>
              <a:rPr lang="en-GB" sz="2000" dirty="0">
                <a:latin typeface="Raleway" panose="020B0604020202020204" charset="0"/>
              </a:rPr>
              <a:t>Discriminated against because of their gender  </a:t>
            </a:r>
          </a:p>
          <a:p>
            <a:r>
              <a:rPr lang="en-GB" sz="2000" dirty="0">
                <a:latin typeface="Raleway" panose="020B0604020202020204" charset="0"/>
              </a:rPr>
              <a:t>Bullied because of their gender </a:t>
            </a:r>
          </a:p>
          <a:p>
            <a:pPr marL="0" indent="0">
              <a:buNone/>
            </a:pPr>
            <a:r>
              <a:rPr lang="en-GB" sz="2000" dirty="0">
                <a:latin typeface="Raleway" panose="020B0604020202020204" charset="0"/>
              </a:rPr>
              <a:t>People often have fixed ideas about gender norms and this can be harmful, it can impact on the relationships between boys and girls, men and women, can influence attitudes around sexual harassment, dating violence  and LGBTQ bullying.</a:t>
            </a:r>
          </a:p>
          <a:p>
            <a:pPr marL="0" indent="0">
              <a:buNone/>
            </a:pPr>
            <a:r>
              <a:rPr lang="en-GB" sz="2000" dirty="0">
                <a:latin typeface="Raleway" panose="020B0604020202020204" charset="0"/>
              </a:rPr>
              <a:t>If we talk about these things, reflect and think about our actions it can help us all build healthier relationships.</a:t>
            </a:r>
          </a:p>
          <a:p>
            <a:pPr marL="0" indent="0">
              <a:buNone/>
            </a:pPr>
            <a:endParaRPr lang="en-GB" sz="2000" dirty="0">
              <a:latin typeface="Raleway" panose="020B0604020202020204" charset="0"/>
            </a:endParaRPr>
          </a:p>
          <a:p>
            <a:pPr marL="0" indent="0">
              <a:buNone/>
            </a:pPr>
            <a:endParaRPr lang="en-GB" sz="2000" dirty="0">
              <a:latin typeface="Raleway" panose="020B0604020202020204" charset="0"/>
            </a:endParaRPr>
          </a:p>
          <a:p>
            <a:pPr marL="0" indent="0">
              <a:buNone/>
            </a:pPr>
            <a:r>
              <a:rPr lang="en-GB" sz="2000" dirty="0">
                <a:latin typeface="Raleway" panose="020B0604020202020204" charset="0"/>
              </a:rPr>
              <a:t>  </a:t>
            </a: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1395766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325" y="1559334"/>
            <a:ext cx="9787863" cy="1408405"/>
          </a:xfrm>
          <a:solidFill>
            <a:srgbClr val="92D050"/>
          </a:solidFill>
        </p:spPr>
        <p:txBody>
          <a:bodyPr>
            <a:normAutofit fontScale="90000"/>
          </a:bodyPr>
          <a:lstStyle/>
          <a:p>
            <a:pPr algn="ctr"/>
            <a:r>
              <a:rPr lang="en-GB" sz="3968" b="1" dirty="0">
                <a:solidFill>
                  <a:srgbClr val="595959"/>
                </a:solidFill>
                <a:latin typeface="Raleway" panose="020B0604020202020204" charset="0"/>
              </a:rPr>
              <a:t>Young people are increasingly challenging conventional gender stereotypes</a:t>
            </a:r>
          </a:p>
        </p:txBody>
      </p:sp>
      <p:sp>
        <p:nvSpPr>
          <p:cNvPr id="3" name="Content Placeholder 2"/>
          <p:cNvSpPr>
            <a:spLocks noGrp="1"/>
          </p:cNvSpPr>
          <p:nvPr>
            <p:ph idx="1"/>
          </p:nvPr>
        </p:nvSpPr>
        <p:spPr>
          <a:xfrm>
            <a:off x="428825" y="3230705"/>
            <a:ext cx="9207556" cy="2943876"/>
          </a:xfrm>
        </p:spPr>
        <p:txBody>
          <a:bodyPr>
            <a:normAutofit/>
          </a:bodyPr>
          <a:lstStyle/>
          <a:p>
            <a:r>
              <a:rPr lang="en-GB" dirty="0">
                <a:solidFill>
                  <a:srgbClr val="595959"/>
                </a:solidFill>
                <a:latin typeface="Raleway" panose="020B0604020202020204" charset="0"/>
              </a:rPr>
              <a:t>Half the US Millennials surveyed by Fusion agree gender isn't limited to male and female.  </a:t>
            </a:r>
          </a:p>
          <a:p>
            <a:r>
              <a:rPr lang="en-GB" dirty="0">
                <a:solidFill>
                  <a:srgbClr val="595959"/>
                </a:solidFill>
                <a:latin typeface="Raleway" panose="020B0604020202020204" charset="0"/>
              </a:rPr>
              <a:t>Ok, Cupid and Facebook now offer custom gender identities to include a variety of options such as androgynous.</a:t>
            </a:r>
          </a:p>
          <a:p>
            <a:r>
              <a:rPr lang="en-GB" dirty="0">
                <a:solidFill>
                  <a:srgbClr val="595959"/>
                </a:solidFill>
                <a:latin typeface="Raleway" panose="020B0604020202020204" charset="0"/>
              </a:rPr>
              <a:t>In the US some universities accept gender-neutral pronouns – allowing students to be called they rather than he or she. </a:t>
            </a: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smtClean="0">
                  <a:solidFill>
                    <a:srgbClr val="861533"/>
                  </a:solidFill>
                  <a:latin typeface="Prompt"/>
                  <a:ea typeface="Prompt"/>
                  <a:cs typeface="Prompt"/>
                  <a:sym typeface="Prompt"/>
                </a:rPr>
                <a:t>GENDER</a:t>
              </a:r>
              <a:r>
                <a:rPr lang="it" sz="1400" b="1" i="0" u="none" strike="noStrike" cap="none"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6892450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4796A425-C296-7446-8DB2-E920FFFFC3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194" y="249883"/>
            <a:ext cx="3881583" cy="1368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extLst>
              <a:ext uri="{FF2B5EF4-FFF2-40B4-BE49-F238E27FC236}">
                <a16:creationId xmlns:a16="http://schemas.microsoft.com/office/drawing/2014/main" id="{EA17EAF7-B996-F447-B8D6-E83FF70E34A6}"/>
              </a:ext>
            </a:extLst>
          </p:cNvPr>
          <p:cNvSpPr txBox="1"/>
          <p:nvPr/>
        </p:nvSpPr>
        <p:spPr>
          <a:xfrm>
            <a:off x="1641381" y="6379383"/>
            <a:ext cx="8149552" cy="1042080"/>
          </a:xfrm>
          <a:prstGeom prst="rect">
            <a:avLst/>
          </a:prstGeom>
          <a:noFill/>
        </p:spPr>
        <p:txBody>
          <a:bodyPr wrap="square" rtlCol="0">
            <a:spAutoFit/>
          </a:bodyPr>
          <a:lstStyle/>
          <a:p>
            <a:r>
              <a:rPr lang="en-US" sz="1543" dirty="0">
                <a:latin typeface="Raleway" panose="020B0604020202020204" charset="0"/>
              </a:rPr>
              <a:t>The project is co-funded by DEAR (Development Education and Awareness Raising) Programme of the European Commission. This document was created and maintained with the financial support of the European Union. Its contents are the sole responsibility of the project partners and do not necessarily reflect the views of the European Union.</a:t>
            </a:r>
          </a:p>
        </p:txBody>
      </p:sp>
      <p:pic>
        <p:nvPicPr>
          <p:cNvPr id="6" name="Picture 5">
            <a:extLst>
              <a:ext uri="{FF2B5EF4-FFF2-40B4-BE49-F238E27FC236}">
                <a16:creationId xmlns:a16="http://schemas.microsoft.com/office/drawing/2014/main" id="{A80637BA-D0EA-9B4F-AE86-F568D4D963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002" y="6346438"/>
            <a:ext cx="1063815" cy="1051726"/>
          </a:xfrm>
          <a:prstGeom prst="rect">
            <a:avLst/>
          </a:prstGeom>
        </p:spPr>
      </p:pic>
    </p:spTree>
    <p:extLst>
      <p:ext uri="{BB962C8B-B14F-4D97-AF65-F5344CB8AC3E}">
        <p14:creationId xmlns:p14="http://schemas.microsoft.com/office/powerpoint/2010/main" val="2752449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64325" y="1853145"/>
            <a:ext cx="9963000" cy="3016800"/>
          </a:xfrm>
        </p:spPr>
        <p:txBody>
          <a:bodyPr/>
          <a:lstStyle/>
          <a:p>
            <a:r>
              <a:rPr lang="en-GB" b="1" dirty="0" smtClean="0">
                <a:solidFill>
                  <a:srgbClr val="595959"/>
                </a:solidFill>
                <a:latin typeface="Raleway" panose="020B0604020202020204" charset="0"/>
              </a:rPr>
              <a:t>Lesson </a:t>
            </a:r>
            <a:r>
              <a:rPr lang="en-GB" b="1" dirty="0">
                <a:solidFill>
                  <a:srgbClr val="595959"/>
                </a:solidFill>
                <a:latin typeface="Raleway" panose="020B0604020202020204" charset="0"/>
              </a:rPr>
              <a:t>1 </a:t>
            </a:r>
            <a:r>
              <a:rPr lang="en-GB" b="1" dirty="0" smtClean="0">
                <a:solidFill>
                  <a:srgbClr val="595959"/>
                </a:solidFill>
                <a:latin typeface="Raleway" panose="020B0604020202020204" charset="0"/>
              </a:rPr>
              <a:t>GENDER</a:t>
            </a:r>
            <a:endParaRPr lang="en-GB" b="1" dirty="0">
              <a:solidFill>
                <a:srgbClr val="595959"/>
              </a:solidFill>
              <a:latin typeface="Raleway" panose="020B0604020202020204" charset="0"/>
            </a:endParaRPr>
          </a:p>
        </p:txBody>
      </p:sp>
      <p:sp>
        <p:nvSpPr>
          <p:cNvPr id="6" name="Subtitle 5"/>
          <p:cNvSpPr>
            <a:spLocks noGrp="1"/>
          </p:cNvSpPr>
          <p:nvPr>
            <p:ph type="subTitle" idx="1"/>
          </p:nvPr>
        </p:nvSpPr>
        <p:spPr>
          <a:xfrm>
            <a:off x="1817976" y="4282349"/>
            <a:ext cx="7055697" cy="1480409"/>
          </a:xfrm>
        </p:spPr>
        <p:txBody>
          <a:bodyPr/>
          <a:lstStyle/>
          <a:p>
            <a:endParaRPr lang="en-GB" dirty="0">
              <a:latin typeface="Raleway" panose="020B0604020202020204" charset="0"/>
            </a:endParaRPr>
          </a:p>
          <a:p>
            <a:r>
              <a:rPr lang="en-GB" dirty="0">
                <a:latin typeface="Raleway" panose="020B0604020202020204" charset="0"/>
              </a:rPr>
              <a:t>What is meant by gender identity? </a:t>
            </a:r>
          </a:p>
        </p:txBody>
      </p:sp>
      <p:grpSp>
        <p:nvGrpSpPr>
          <p:cNvPr id="8" name="Group 7"/>
          <p:cNvGrpSpPr/>
          <p:nvPr/>
        </p:nvGrpSpPr>
        <p:grpSpPr>
          <a:xfrm>
            <a:off x="364325" y="290950"/>
            <a:ext cx="9872150" cy="776917"/>
            <a:chOff x="364325" y="290950"/>
            <a:chExt cx="9872150" cy="776917"/>
          </a:xfrm>
        </p:grpSpPr>
        <p:pic>
          <p:nvPicPr>
            <p:cNvPr id="9"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0"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2"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6047126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207" y="1150884"/>
            <a:ext cx="8662868" cy="6273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loud Callout 1"/>
          <p:cNvSpPr/>
          <p:nvPr/>
        </p:nvSpPr>
        <p:spPr>
          <a:xfrm>
            <a:off x="703764" y="3132307"/>
            <a:ext cx="5681236" cy="3961846"/>
          </a:xfrm>
          <a:prstGeom prst="cloudCallout">
            <a:avLst>
              <a:gd name="adj1" fmla="val 87976"/>
              <a:gd name="adj2" fmla="val -70991"/>
            </a:avLst>
          </a:prstGeom>
          <a:solidFill>
            <a:srgbClr val="FF5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646" dirty="0">
                <a:solidFill>
                  <a:schemeClr val="bg1"/>
                </a:solidFill>
                <a:latin typeface="Raleway" panose="020B0604020202020204" charset="0"/>
              </a:rPr>
              <a:t>What is meant by </a:t>
            </a:r>
            <a:br>
              <a:rPr lang="en-GB" sz="2646" dirty="0">
                <a:solidFill>
                  <a:schemeClr val="bg1"/>
                </a:solidFill>
                <a:latin typeface="Raleway" panose="020B0604020202020204" charset="0"/>
              </a:rPr>
            </a:br>
            <a:r>
              <a:rPr lang="en-GB" sz="2646" dirty="0">
                <a:solidFill>
                  <a:schemeClr val="bg1"/>
                </a:solidFill>
                <a:latin typeface="Raleway" panose="020B0604020202020204" charset="0"/>
              </a:rPr>
              <a:t>gender identity?</a:t>
            </a:r>
          </a:p>
          <a:p>
            <a:pPr algn="ctr"/>
            <a:endParaRPr lang="en-GB" sz="1213" dirty="0">
              <a:solidFill>
                <a:schemeClr val="bg1"/>
              </a:solidFill>
              <a:latin typeface="Raleway" panose="020B0604020202020204" charset="0"/>
            </a:endParaRPr>
          </a:p>
          <a:p>
            <a:pPr algn="ctr"/>
            <a:r>
              <a:rPr lang="en-GB" sz="2646" dirty="0">
                <a:solidFill>
                  <a:schemeClr val="bg1"/>
                </a:solidFill>
                <a:latin typeface="Raleway" panose="020B0604020202020204" charset="0"/>
              </a:rPr>
              <a:t> Why are gender roles often determined by a person’s culture?  </a:t>
            </a:r>
          </a:p>
        </p:txBody>
      </p:sp>
      <p:grpSp>
        <p:nvGrpSpPr>
          <p:cNvPr id="15" name="Group 14"/>
          <p:cNvGrpSpPr/>
          <p:nvPr/>
        </p:nvGrpSpPr>
        <p:grpSpPr>
          <a:xfrm>
            <a:off x="364325" y="290950"/>
            <a:ext cx="9872150" cy="776917"/>
            <a:chOff x="364325" y="290950"/>
            <a:chExt cx="9872150" cy="776917"/>
          </a:xfrm>
        </p:grpSpPr>
        <p:pic>
          <p:nvPicPr>
            <p:cNvPr id="16"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7"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9"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661963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825" y="1481157"/>
            <a:ext cx="9963000" cy="841800"/>
          </a:xfrm>
        </p:spPr>
        <p:txBody>
          <a:bodyPr/>
          <a:lstStyle/>
          <a:p>
            <a:pPr algn="ctr"/>
            <a:r>
              <a:rPr lang="en-GB" dirty="0" smtClean="0">
                <a:solidFill>
                  <a:srgbClr val="595959"/>
                </a:solidFill>
                <a:latin typeface="Raleway" panose="020B0604020202020204" charset="0"/>
              </a:rPr>
              <a:t>Big Ideas</a:t>
            </a:r>
            <a:endParaRPr lang="en-GB" dirty="0">
              <a:solidFill>
                <a:srgbClr val="595959"/>
              </a:solidFill>
              <a:latin typeface="Raleway" panose="020B0604020202020204" charset="0"/>
            </a:endParaRPr>
          </a:p>
        </p:txBody>
      </p:sp>
      <p:sp>
        <p:nvSpPr>
          <p:cNvPr id="3" name="Content Placeholder 2"/>
          <p:cNvSpPr>
            <a:spLocks noGrp="1"/>
          </p:cNvSpPr>
          <p:nvPr>
            <p:ph idx="1"/>
          </p:nvPr>
        </p:nvSpPr>
        <p:spPr>
          <a:xfrm>
            <a:off x="364325" y="2569416"/>
            <a:ext cx="9963000" cy="2566788"/>
          </a:xfrm>
        </p:spPr>
        <p:txBody>
          <a:bodyPr/>
          <a:lstStyle/>
          <a:p>
            <a:pPr marL="0" indent="0">
              <a:buNone/>
            </a:pPr>
            <a:r>
              <a:rPr lang="en-GB" b="1" dirty="0">
                <a:solidFill>
                  <a:srgbClr val="595959"/>
                </a:solidFill>
                <a:latin typeface="Raleway" panose="020B0604020202020204" charset="0"/>
              </a:rPr>
              <a:t>Big Idea number 1 </a:t>
            </a:r>
            <a:r>
              <a:rPr lang="en-GB" dirty="0">
                <a:solidFill>
                  <a:srgbClr val="595959"/>
                </a:solidFill>
                <a:latin typeface="Raleway" panose="020B0604020202020204" charset="0"/>
              </a:rPr>
              <a:t>– What is Gender Explaining how gender and sex differ, looking at the development of gender roles and gender identity</a:t>
            </a:r>
            <a:r>
              <a:rPr lang="en-GB" dirty="0" smtClean="0">
                <a:solidFill>
                  <a:srgbClr val="595959"/>
                </a:solidFill>
                <a:latin typeface="Raleway" panose="020B0604020202020204" charset="0"/>
              </a:rPr>
              <a:t>.</a:t>
            </a:r>
          </a:p>
          <a:p>
            <a:pPr marL="0" indent="0">
              <a:buNone/>
            </a:pPr>
            <a:endParaRPr lang="en-GB" dirty="0">
              <a:solidFill>
                <a:srgbClr val="595959"/>
              </a:solidFill>
              <a:latin typeface="Raleway" panose="020B0604020202020204" charset="0"/>
            </a:endParaRPr>
          </a:p>
          <a:p>
            <a:pPr marL="0" indent="0">
              <a:buNone/>
            </a:pPr>
            <a:r>
              <a:rPr lang="en-GB" b="1" dirty="0">
                <a:solidFill>
                  <a:srgbClr val="595959"/>
                </a:solidFill>
                <a:latin typeface="Raleway" panose="020B0604020202020204" charset="0"/>
              </a:rPr>
              <a:t>Big Idea number 2 </a:t>
            </a:r>
            <a:r>
              <a:rPr lang="en-GB" dirty="0">
                <a:solidFill>
                  <a:srgbClr val="595959"/>
                </a:solidFill>
                <a:latin typeface="Raleway" panose="020B0604020202020204" charset="0"/>
              </a:rPr>
              <a:t>– Looking at how gender roles are socially constructed.</a:t>
            </a:r>
          </a:p>
          <a:p>
            <a:endParaRPr lang="en-GB" dirty="0"/>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8687066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5103" y="1302476"/>
            <a:ext cx="8449128" cy="1111256"/>
          </a:xfrm>
        </p:spPr>
        <p:txBody>
          <a:bodyPr>
            <a:normAutofit fontScale="90000"/>
          </a:bodyPr>
          <a:lstStyle/>
          <a:p>
            <a:r>
              <a:rPr lang="en-GB" dirty="0"/>
              <a:t/>
            </a:r>
            <a:br>
              <a:rPr lang="en-GB" dirty="0"/>
            </a:br>
            <a:r>
              <a:rPr lang="en-GB" dirty="0" smtClean="0">
                <a:solidFill>
                  <a:srgbClr val="595959"/>
                </a:solidFill>
              </a:rPr>
              <a:t>Lesson Objectives</a:t>
            </a:r>
            <a:endParaRPr lang="en-GB" dirty="0">
              <a:solidFill>
                <a:srgbClr val="595959"/>
              </a:solidFill>
            </a:endParaRPr>
          </a:p>
        </p:txBody>
      </p:sp>
      <p:sp>
        <p:nvSpPr>
          <p:cNvPr id="3" name="Subtitle 2"/>
          <p:cNvSpPr>
            <a:spLocks noGrp="1"/>
          </p:cNvSpPr>
          <p:nvPr>
            <p:ph type="subTitle" idx="1"/>
          </p:nvPr>
        </p:nvSpPr>
        <p:spPr>
          <a:xfrm>
            <a:off x="428825" y="2465823"/>
            <a:ext cx="9533105" cy="4206901"/>
          </a:xfrm>
        </p:spPr>
        <p:txBody>
          <a:bodyPr>
            <a:noAutofit/>
          </a:bodyPr>
          <a:lstStyle/>
          <a:p>
            <a:pPr algn="l"/>
            <a:r>
              <a:rPr lang="en-GB" sz="2400" b="1" dirty="0">
                <a:solidFill>
                  <a:srgbClr val="595959"/>
                </a:solidFill>
                <a:latin typeface="Raleway" panose="020B0604020202020204" charset="0"/>
              </a:rPr>
              <a:t>Pupils will be able to </a:t>
            </a:r>
          </a:p>
          <a:p>
            <a:pPr marL="377979" indent="-377979" algn="l">
              <a:buFont typeface="Arial" panose="020B0604020202020204" pitchFamily="34" charset="0"/>
              <a:buChar char="•"/>
            </a:pPr>
            <a:r>
              <a:rPr lang="en-GB" sz="2400" dirty="0">
                <a:solidFill>
                  <a:srgbClr val="595959"/>
                </a:solidFill>
                <a:latin typeface="Raleway" panose="020B0604020202020204" charset="0"/>
              </a:rPr>
              <a:t> </a:t>
            </a:r>
            <a:r>
              <a:rPr lang="en-GB" sz="2400" b="1" dirty="0">
                <a:solidFill>
                  <a:srgbClr val="595959"/>
                </a:solidFill>
                <a:latin typeface="Raleway" panose="020B0604020202020204" charset="0"/>
              </a:rPr>
              <a:t>Describe </a:t>
            </a:r>
            <a:r>
              <a:rPr lang="en-GB" sz="2400" dirty="0">
                <a:solidFill>
                  <a:srgbClr val="595959"/>
                </a:solidFill>
                <a:latin typeface="Raleway" panose="020B0604020202020204" charset="0"/>
              </a:rPr>
              <a:t>the difference between sex </a:t>
            </a:r>
          </a:p>
          <a:p>
            <a:pPr algn="l"/>
            <a:r>
              <a:rPr lang="en-GB" sz="2400" dirty="0">
                <a:solidFill>
                  <a:srgbClr val="595959"/>
                </a:solidFill>
                <a:latin typeface="Raleway" panose="020B0604020202020204" charset="0"/>
              </a:rPr>
              <a:t>(biological characteristics) and gender.</a:t>
            </a:r>
          </a:p>
          <a:p>
            <a:pPr marL="377979" indent="-377979" algn="l">
              <a:buFont typeface="Arial" panose="020B0604020202020204" pitchFamily="34" charset="0"/>
              <a:buChar char="•"/>
            </a:pPr>
            <a:r>
              <a:rPr lang="en-GB" sz="2400" b="1" dirty="0">
                <a:solidFill>
                  <a:srgbClr val="595959"/>
                </a:solidFill>
                <a:latin typeface="Raleway" panose="020B0604020202020204" charset="0"/>
              </a:rPr>
              <a:t>Explain</a:t>
            </a:r>
            <a:r>
              <a:rPr lang="en-GB" sz="2400" dirty="0">
                <a:solidFill>
                  <a:srgbClr val="595959"/>
                </a:solidFill>
                <a:latin typeface="Raleway" panose="020B0604020202020204" charset="0"/>
              </a:rPr>
              <a:t> what gender is, including how appropriate  behaviours are taught to both men and women.</a:t>
            </a:r>
          </a:p>
          <a:p>
            <a:pPr marL="377979" indent="-377979" algn="l">
              <a:buFont typeface="Arial" panose="020B0604020202020204" pitchFamily="34" charset="0"/>
              <a:buChar char="•"/>
            </a:pPr>
            <a:r>
              <a:rPr lang="en-GB" sz="2400" dirty="0">
                <a:solidFill>
                  <a:srgbClr val="595959"/>
                </a:solidFill>
                <a:latin typeface="Raleway" panose="020B0604020202020204" charset="0"/>
              </a:rPr>
              <a:t>  </a:t>
            </a:r>
            <a:r>
              <a:rPr lang="en-GB" sz="2400" b="1" dirty="0">
                <a:solidFill>
                  <a:srgbClr val="595959"/>
                </a:solidFill>
                <a:latin typeface="Raleway" panose="020B0604020202020204" charset="0"/>
              </a:rPr>
              <a:t>Reflect</a:t>
            </a:r>
            <a:r>
              <a:rPr lang="en-GB" sz="2400" dirty="0">
                <a:solidFill>
                  <a:srgbClr val="595959"/>
                </a:solidFill>
                <a:latin typeface="Raleway" panose="020B0604020202020204" charset="0"/>
              </a:rPr>
              <a:t> on how gender norms influence the lives and relationships of men and women. </a:t>
            </a:r>
          </a:p>
          <a:p>
            <a:pPr marL="377979" indent="-377979" algn="l">
              <a:buFont typeface="Arial" panose="020B0604020202020204" pitchFamily="34" charset="0"/>
              <a:buChar char="•"/>
            </a:pPr>
            <a:r>
              <a:rPr lang="en-GB" sz="2400" b="1" dirty="0">
                <a:solidFill>
                  <a:srgbClr val="595959"/>
                </a:solidFill>
                <a:latin typeface="Raleway" panose="020B0604020202020204" charset="0"/>
              </a:rPr>
              <a:t>Understand</a:t>
            </a:r>
            <a:r>
              <a:rPr lang="en-GB" sz="2400" dirty="0">
                <a:solidFill>
                  <a:srgbClr val="595959"/>
                </a:solidFill>
                <a:latin typeface="Raleway" panose="020B0604020202020204" charset="0"/>
              </a:rPr>
              <a:t> that we all have a right to express our identity as we wish.</a:t>
            </a:r>
          </a:p>
          <a:p>
            <a:endParaRPr lang="en-GB" sz="2646" dirty="0">
              <a:solidFill>
                <a:srgbClr val="595959"/>
              </a:solidFill>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19879" y="5595537"/>
            <a:ext cx="2420392" cy="187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0834028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9587" y="1189884"/>
            <a:ext cx="9051097" cy="624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dirty="0" smtClean="0">
                  <a:solidFill>
                    <a:srgbClr val="595959"/>
                  </a:solidFill>
                  <a:latin typeface="Prompt"/>
                  <a:ea typeface="Prompt"/>
                  <a:cs typeface="Prompt"/>
                  <a:sym typeface="Prompt"/>
                </a:rPr>
                <a:t>LESSON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en-GB" b="1" dirty="0" smtClean="0">
                  <a:solidFill>
                    <a:srgbClr val="861533"/>
                  </a:solidFill>
                  <a:latin typeface="Prompt"/>
                  <a:ea typeface="Prompt"/>
                  <a:cs typeface="Prompt"/>
                  <a:sym typeface="Prompt"/>
                </a:rPr>
                <a:t>GENDER</a:t>
              </a:r>
              <a:r>
                <a:rPr lang="it" sz="1400" b="1" i="0" u="none" strike="noStrike" cap="none" dirty="0" smtClean="0">
                  <a:solidFill>
                    <a:srgbClr val="861533"/>
                  </a:solidFill>
                  <a:latin typeface="Prompt"/>
                  <a:ea typeface="Prompt"/>
                  <a:cs typeface="Prompt"/>
                  <a:sym typeface="Prompt"/>
                </a:rPr>
                <a:t>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98923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TotalTime>
  <Words>3144</Words>
  <Application>Microsoft Office PowerPoint</Application>
  <PresentationFormat>Custom</PresentationFormat>
  <Paragraphs>471</Paragraphs>
  <Slides>46</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Prompt</vt:lpstr>
      <vt:lpstr>Raleway</vt:lpstr>
      <vt:lpstr>Prompt SemiBold</vt:lpstr>
      <vt:lpstr>Raleway ExtraBold</vt:lpstr>
      <vt:lpstr>Arial</vt:lpstr>
      <vt:lpstr>SassoonPrimaryInfant</vt:lpstr>
      <vt:lpstr>Fira Sans</vt:lpstr>
      <vt:lpstr>Simple Light</vt:lpstr>
      <vt:lpstr>PowerPoint Presentation</vt:lpstr>
      <vt:lpstr>PowerPoint Presentation</vt:lpstr>
      <vt:lpstr>PowerPoint Presentation</vt:lpstr>
      <vt:lpstr>PowerPoint Presentation</vt:lpstr>
      <vt:lpstr>Lesson 1 GENDER</vt:lpstr>
      <vt:lpstr>PowerPoint Presentation</vt:lpstr>
      <vt:lpstr>Big Ideas</vt:lpstr>
      <vt:lpstr> Lesson Objectives</vt:lpstr>
      <vt:lpstr>PowerPoint Presentation</vt:lpstr>
      <vt:lpstr>PowerPoint Presentation</vt:lpstr>
      <vt:lpstr>PowerPoint Presentation</vt:lpstr>
      <vt:lpstr>PowerPoint Presentation</vt:lpstr>
      <vt:lpstr>Key Ideas </vt:lpstr>
      <vt:lpstr>What’s it all about then? </vt:lpstr>
      <vt:lpstr>BIOLOGICAL SEX</vt:lpstr>
      <vt:lpstr>GENDER</vt:lpstr>
      <vt:lpstr>TASK 1  How do young children think about identities? </vt:lpstr>
      <vt:lpstr>PowerPoint Presentation</vt:lpstr>
      <vt:lpstr>PowerPoint Presentation</vt:lpstr>
      <vt:lpstr>PowerPoint Presentation</vt:lpstr>
      <vt:lpstr>PowerPoint Presentation</vt:lpstr>
      <vt:lpstr>PowerPoint Presentation</vt:lpstr>
      <vt:lpstr>PowerPoint Presentation</vt:lpstr>
      <vt:lpstr>WHAT DO WE MEAN BY A STEREOTYPE? </vt:lpstr>
      <vt:lpstr>Task Two  Where does Stereotyping take place? In your group list all the areas of society where we might pick up our ideas about gender roles. </vt:lpstr>
      <vt:lpstr>Let’s look at the views of young children Young children grow up to think certain things about men and women. These ideas can be fixed at an early age.</vt:lpstr>
      <vt:lpstr>Kids views on jobs! </vt:lpstr>
      <vt:lpstr>Teaching Children about Gender Stereotypes</vt:lpstr>
      <vt:lpstr>Research – young children and stereotypes does it matter? </vt:lpstr>
      <vt:lpstr>PowerPoint Presentation</vt:lpstr>
      <vt:lpstr>What about adverts?</vt:lpstr>
      <vt:lpstr>The UK is making gender stereotyping illegal in adverts</vt:lpstr>
      <vt:lpstr>18 Jul 2017  Clampdown on gender stereotypes in adverts </vt:lpstr>
      <vt:lpstr>PowerPoint Presentation</vt:lpstr>
      <vt:lpstr>Positive campaigns </vt:lpstr>
      <vt:lpstr>PowerPoint Presentation</vt:lpstr>
      <vt:lpstr>PowerPoint Presentation</vt:lpstr>
      <vt:lpstr>Activity 3 - Exploring our attitudes.  What do we think about these statements?  </vt:lpstr>
      <vt:lpstr>ADDITIONAL IDEAS FOR DISCUSSIONS </vt:lpstr>
      <vt:lpstr>PowerPoint Presentation</vt:lpstr>
      <vt:lpstr>GROUP DISCUSSION QUESTIONS</vt:lpstr>
      <vt:lpstr>Consider </vt:lpstr>
      <vt:lpstr>PowerPoint Presentation</vt:lpstr>
      <vt:lpstr>Its important to reflect on your ‘gender identity’ and what this means for you </vt:lpstr>
      <vt:lpstr>Young people are increasingly challenging conventional gender stereotypes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Open Access</dc:creator>
  <cp:lastModifiedBy>Windows User</cp:lastModifiedBy>
  <cp:revision>20</cp:revision>
  <dcterms:modified xsi:type="dcterms:W3CDTF">2020-03-12T13:13:50Z</dcterms:modified>
</cp:coreProperties>
</file>